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70"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nva Sans" panose="020B0604020202020204" charset="0"/>
      <p:regular r:id="rId16"/>
    </p:embeddedFont>
    <p:embeddedFont>
      <p:font typeface="Canva Sans Italics" panose="020B0604020202020204" charset="0"/>
      <p:regular r:id="rId17"/>
    </p:embeddedFont>
    <p:embeddedFont>
      <p:font typeface="Montserrat" panose="00000500000000000000" pitchFamily="2" charset="0"/>
      <p:regular r:id="rId18"/>
    </p:embeddedFont>
    <p:embeddedFont>
      <p:font typeface="Montserrat Italics" panose="020B0604020202020204" charset="0"/>
      <p:regular r:id="rId19"/>
    </p:embeddedFont>
    <p:embeddedFont>
      <p:font typeface="Poppins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5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sv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svg>
</file>

<file path=ppt/media/image2.png>
</file>

<file path=ppt/media/image20.jpeg>
</file>

<file path=ppt/media/image21.jpeg>
</file>

<file path=ppt/media/image22.png>
</file>

<file path=ppt/media/image23.svg>
</file>

<file path=ppt/media/image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3/16/2025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10.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7" Type="http://schemas.openxmlformats.org/officeDocument/2006/relationships/image" Target="../media/image7.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7.xml"/><Relationship Id="rId5" Type="http://schemas.openxmlformats.org/officeDocument/2006/relationships/image" Target="../media/image19.sv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TextBox 3"/>
          <p:cNvSpPr txBox="1"/>
          <p:nvPr/>
        </p:nvSpPr>
        <p:spPr>
          <a:xfrm>
            <a:off x="3367764" y="3147784"/>
            <a:ext cx="11552472" cy="2600579"/>
          </a:xfrm>
          <a:prstGeom prst="rect">
            <a:avLst/>
          </a:prstGeom>
        </p:spPr>
        <p:txBody>
          <a:bodyPr lIns="0" tIns="0" rIns="0" bIns="0" rtlCol="0" anchor="t">
            <a:spAutoFit/>
          </a:bodyPr>
          <a:lstStyle/>
          <a:p>
            <a:pPr algn="ctr">
              <a:lnSpc>
                <a:spcPts val="10048"/>
              </a:lnSpc>
            </a:pPr>
            <a:r>
              <a:rPr lang="en-US" sz="8000" b="1" spc="752">
                <a:solidFill>
                  <a:srgbClr val="FFFFFF"/>
                </a:solidFill>
                <a:latin typeface="Poppins Bold"/>
                <a:ea typeface="Poppins Bold"/>
                <a:cs typeface="Poppins Bold"/>
                <a:sym typeface="Poppins Bold"/>
              </a:rPr>
              <a:t>GREEN</a:t>
            </a:r>
          </a:p>
          <a:p>
            <a:pPr algn="ctr">
              <a:lnSpc>
                <a:spcPts val="10048"/>
              </a:lnSpc>
            </a:pPr>
            <a:r>
              <a:rPr lang="en-US" sz="8000" b="1" spc="752">
                <a:solidFill>
                  <a:srgbClr val="FFFFFF"/>
                </a:solidFill>
                <a:latin typeface="Poppins Bold"/>
                <a:ea typeface="Poppins Bold"/>
                <a:cs typeface="Poppins Bold"/>
                <a:sym typeface="Poppins Bold"/>
              </a:rPr>
              <a:t>COMPUTING</a:t>
            </a:r>
          </a:p>
        </p:txBody>
      </p:sp>
      <p:sp>
        <p:nvSpPr>
          <p:cNvPr id="4" name="TextBox 4"/>
          <p:cNvSpPr txBox="1"/>
          <p:nvPr/>
        </p:nvSpPr>
        <p:spPr>
          <a:xfrm>
            <a:off x="5525351" y="6472614"/>
            <a:ext cx="7237297" cy="1005942"/>
          </a:xfrm>
          <a:prstGeom prst="rect">
            <a:avLst/>
          </a:prstGeom>
        </p:spPr>
        <p:txBody>
          <a:bodyPr lIns="0" tIns="0" rIns="0" bIns="0" rtlCol="0" anchor="t">
            <a:spAutoFit/>
          </a:bodyPr>
          <a:lstStyle/>
          <a:p>
            <a:pPr algn="ctr">
              <a:lnSpc>
                <a:spcPts val="4019"/>
              </a:lnSpc>
            </a:pPr>
            <a:r>
              <a:rPr lang="en-US" sz="3200" spc="300">
                <a:solidFill>
                  <a:srgbClr val="FFFFFF"/>
                </a:solidFill>
                <a:latin typeface="Montserrat"/>
                <a:ea typeface="Montserrat"/>
                <a:cs typeface="Montserrat"/>
                <a:sym typeface="Montserrat"/>
              </a:rPr>
              <a:t>Presented By</a:t>
            </a:r>
          </a:p>
          <a:p>
            <a:pPr algn="ctr">
              <a:lnSpc>
                <a:spcPts val="4019"/>
              </a:lnSpc>
            </a:pPr>
            <a:r>
              <a:rPr lang="en-US" sz="3200" spc="300">
                <a:solidFill>
                  <a:srgbClr val="FFFFFF"/>
                </a:solidFill>
                <a:latin typeface="Montserrat"/>
                <a:ea typeface="Montserrat"/>
                <a:cs typeface="Montserrat"/>
                <a:sym typeface="Montserrat"/>
              </a:rPr>
              <a:t>Group 13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grpSp>
        <p:nvGrpSpPr>
          <p:cNvPr id="2" name="Group 2"/>
          <p:cNvGrpSpPr/>
          <p:nvPr/>
        </p:nvGrpSpPr>
        <p:grpSpPr>
          <a:xfrm>
            <a:off x="5333932" y="-7979953"/>
            <a:ext cx="16683574" cy="13745924"/>
            <a:chOff x="0" y="0"/>
            <a:chExt cx="986504" cy="812800"/>
          </a:xfrm>
        </p:grpSpPr>
        <p:sp>
          <p:nvSpPr>
            <p:cNvPr id="3" name="Freeform 3"/>
            <p:cNvSpPr/>
            <p:nvPr/>
          </p:nvSpPr>
          <p:spPr>
            <a:xfrm>
              <a:off x="0" y="0"/>
              <a:ext cx="986504" cy="812800"/>
            </a:xfrm>
            <a:custGeom>
              <a:avLst/>
              <a:gdLst/>
              <a:ahLst/>
              <a:cxnLst/>
              <a:rect l="l" t="t" r="r" b="b"/>
              <a:pathLst>
                <a:path w="986504" h="812800">
                  <a:moveTo>
                    <a:pt x="493252" y="0"/>
                  </a:moveTo>
                  <a:cubicBezTo>
                    <a:pt x="220836" y="0"/>
                    <a:pt x="0" y="181951"/>
                    <a:pt x="0" y="406400"/>
                  </a:cubicBezTo>
                  <a:cubicBezTo>
                    <a:pt x="0" y="630849"/>
                    <a:pt x="220836" y="812800"/>
                    <a:pt x="493252" y="812800"/>
                  </a:cubicBezTo>
                  <a:cubicBezTo>
                    <a:pt x="765668" y="812800"/>
                    <a:pt x="986504" y="630849"/>
                    <a:pt x="986504" y="406400"/>
                  </a:cubicBezTo>
                  <a:cubicBezTo>
                    <a:pt x="986504" y="181951"/>
                    <a:pt x="765668" y="0"/>
                    <a:pt x="493252" y="0"/>
                  </a:cubicBezTo>
                  <a:close/>
                </a:path>
              </a:pathLst>
            </a:custGeom>
            <a:solidFill>
              <a:srgbClr val="000000">
                <a:alpha val="0"/>
              </a:srgbClr>
            </a:solidFill>
            <a:ln w="219075" cap="sq">
              <a:gradFill>
                <a:gsLst>
                  <a:gs pos="0">
                    <a:srgbClr val="2B2B2B">
                      <a:alpha val="100000"/>
                    </a:srgbClr>
                  </a:gs>
                  <a:gs pos="100000">
                    <a:srgbClr val="69BC46">
                      <a:alpha val="100000"/>
                    </a:srgbClr>
                  </a:gs>
                </a:gsLst>
                <a:lin ang="2700000"/>
              </a:gradFill>
              <a:prstDash val="solid"/>
              <a:miter/>
            </a:ln>
          </p:spPr>
          <p:txBody>
            <a:bodyPr/>
            <a:lstStyle/>
            <a:p>
              <a:endParaRPr lang="en-US"/>
            </a:p>
          </p:txBody>
        </p:sp>
        <p:sp>
          <p:nvSpPr>
            <p:cNvPr id="4" name="TextBox 4"/>
            <p:cNvSpPr txBox="1"/>
            <p:nvPr/>
          </p:nvSpPr>
          <p:spPr>
            <a:xfrm>
              <a:off x="92485" y="28575"/>
              <a:ext cx="801534" cy="708025"/>
            </a:xfrm>
            <a:prstGeom prst="rect">
              <a:avLst/>
            </a:prstGeom>
          </p:spPr>
          <p:txBody>
            <a:bodyPr lIns="50800" tIns="50800" rIns="50800" bIns="50800" rtlCol="0" anchor="ctr"/>
            <a:lstStyle/>
            <a:p>
              <a:pPr algn="ctr">
                <a:lnSpc>
                  <a:spcPts val="3463"/>
                </a:lnSpc>
              </a:pPr>
              <a:endParaRPr/>
            </a:p>
          </p:txBody>
        </p:sp>
      </p:grpSp>
      <p:grpSp>
        <p:nvGrpSpPr>
          <p:cNvPr id="5" name="Group 5"/>
          <p:cNvGrpSpPr/>
          <p:nvPr/>
        </p:nvGrpSpPr>
        <p:grpSpPr>
          <a:xfrm>
            <a:off x="5460519" y="1025679"/>
            <a:ext cx="1055766" cy="1055766"/>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ABB43"/>
            </a:solidFill>
          </p:spPr>
          <p:txBody>
            <a:bodyPr/>
            <a:lstStyle/>
            <a:p>
              <a:endParaRPr lang="en-US"/>
            </a:p>
          </p:txBody>
        </p:sp>
        <p:sp>
          <p:nvSpPr>
            <p:cNvPr id="7" name="TextBox 7"/>
            <p:cNvSpPr txBox="1"/>
            <p:nvPr/>
          </p:nvSpPr>
          <p:spPr>
            <a:xfrm>
              <a:off x="76200" y="28575"/>
              <a:ext cx="660400" cy="708025"/>
            </a:xfrm>
            <a:prstGeom prst="rect">
              <a:avLst/>
            </a:prstGeom>
          </p:spPr>
          <p:txBody>
            <a:bodyPr lIns="50800" tIns="50800" rIns="50800" bIns="50800" rtlCol="0" anchor="ctr"/>
            <a:lstStyle/>
            <a:p>
              <a:pPr algn="ctr">
                <a:lnSpc>
                  <a:spcPts val="3463"/>
                </a:lnSpc>
              </a:pPr>
              <a:endParaRPr/>
            </a:p>
          </p:txBody>
        </p:sp>
      </p:grpSp>
      <p:grpSp>
        <p:nvGrpSpPr>
          <p:cNvPr id="8" name="Group 8"/>
          <p:cNvGrpSpPr/>
          <p:nvPr/>
        </p:nvGrpSpPr>
        <p:grpSpPr>
          <a:xfrm>
            <a:off x="15212867" y="4898168"/>
            <a:ext cx="1055766" cy="1055766"/>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ABB43"/>
            </a:solidFill>
          </p:spPr>
          <p:txBody>
            <a:bodyPr/>
            <a:lstStyle/>
            <a:p>
              <a:endParaRPr lang="en-US"/>
            </a:p>
          </p:txBody>
        </p:sp>
        <p:sp>
          <p:nvSpPr>
            <p:cNvPr id="10" name="TextBox 10"/>
            <p:cNvSpPr txBox="1"/>
            <p:nvPr/>
          </p:nvSpPr>
          <p:spPr>
            <a:xfrm>
              <a:off x="76200" y="28575"/>
              <a:ext cx="660400" cy="708025"/>
            </a:xfrm>
            <a:prstGeom prst="rect">
              <a:avLst/>
            </a:prstGeom>
          </p:spPr>
          <p:txBody>
            <a:bodyPr lIns="50800" tIns="50800" rIns="50800" bIns="50800" rtlCol="0" anchor="ctr"/>
            <a:lstStyle/>
            <a:p>
              <a:pPr algn="ctr">
                <a:lnSpc>
                  <a:spcPts val="3463"/>
                </a:lnSpc>
              </a:pPr>
              <a:endParaRPr/>
            </a:p>
          </p:txBody>
        </p:sp>
      </p:grpSp>
      <p:grpSp>
        <p:nvGrpSpPr>
          <p:cNvPr id="11" name="Group 11"/>
          <p:cNvGrpSpPr/>
          <p:nvPr/>
        </p:nvGrpSpPr>
        <p:grpSpPr>
          <a:xfrm>
            <a:off x="11454603" y="5180276"/>
            <a:ext cx="1055766" cy="1055766"/>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ABB43"/>
            </a:solidFill>
          </p:spPr>
          <p:txBody>
            <a:bodyPr/>
            <a:lstStyle/>
            <a:p>
              <a:endParaRPr lang="en-US"/>
            </a:p>
          </p:txBody>
        </p:sp>
        <p:sp>
          <p:nvSpPr>
            <p:cNvPr id="13" name="TextBox 13"/>
            <p:cNvSpPr txBox="1"/>
            <p:nvPr/>
          </p:nvSpPr>
          <p:spPr>
            <a:xfrm>
              <a:off x="76200" y="28575"/>
              <a:ext cx="660400" cy="708025"/>
            </a:xfrm>
            <a:prstGeom prst="rect">
              <a:avLst/>
            </a:prstGeom>
          </p:spPr>
          <p:txBody>
            <a:bodyPr lIns="50800" tIns="50800" rIns="50800" bIns="50800" rtlCol="0" anchor="ctr"/>
            <a:lstStyle/>
            <a:p>
              <a:pPr algn="ctr">
                <a:lnSpc>
                  <a:spcPts val="3463"/>
                </a:lnSpc>
              </a:pPr>
              <a:endParaRPr/>
            </a:p>
          </p:txBody>
        </p:sp>
      </p:grpSp>
      <p:grpSp>
        <p:nvGrpSpPr>
          <p:cNvPr id="14" name="Group 14"/>
          <p:cNvGrpSpPr/>
          <p:nvPr/>
        </p:nvGrpSpPr>
        <p:grpSpPr>
          <a:xfrm>
            <a:off x="8013826" y="3681681"/>
            <a:ext cx="1055766" cy="105576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6ABB43"/>
            </a:solidFill>
          </p:spPr>
          <p:txBody>
            <a:bodyPr/>
            <a:lstStyle/>
            <a:p>
              <a:endParaRPr lang="en-US"/>
            </a:p>
          </p:txBody>
        </p:sp>
        <p:sp>
          <p:nvSpPr>
            <p:cNvPr id="16" name="TextBox 16"/>
            <p:cNvSpPr txBox="1"/>
            <p:nvPr/>
          </p:nvSpPr>
          <p:spPr>
            <a:xfrm>
              <a:off x="76200" y="28575"/>
              <a:ext cx="660400" cy="708025"/>
            </a:xfrm>
            <a:prstGeom prst="rect">
              <a:avLst/>
            </a:prstGeom>
          </p:spPr>
          <p:txBody>
            <a:bodyPr lIns="50800" tIns="50800" rIns="50800" bIns="50800" rtlCol="0" anchor="ctr"/>
            <a:lstStyle/>
            <a:p>
              <a:pPr algn="ctr">
                <a:lnSpc>
                  <a:spcPts val="3463"/>
                </a:lnSpc>
              </a:pPr>
              <a:endParaRPr/>
            </a:p>
          </p:txBody>
        </p:sp>
      </p:grpSp>
      <p:sp>
        <p:nvSpPr>
          <p:cNvPr id="17" name="TextBox 17"/>
          <p:cNvSpPr txBox="1"/>
          <p:nvPr/>
        </p:nvSpPr>
        <p:spPr>
          <a:xfrm>
            <a:off x="3844121" y="2270359"/>
            <a:ext cx="3386468" cy="879475"/>
          </a:xfrm>
          <a:prstGeom prst="rect">
            <a:avLst/>
          </a:prstGeom>
        </p:spPr>
        <p:txBody>
          <a:bodyPr lIns="0" tIns="0" rIns="0" bIns="0" rtlCol="0" anchor="t">
            <a:spAutoFit/>
          </a:bodyPr>
          <a:lstStyle/>
          <a:p>
            <a:pPr algn="ctr">
              <a:lnSpc>
                <a:spcPts val="3499"/>
              </a:lnSpc>
            </a:pPr>
            <a:r>
              <a:rPr lang="en-US" sz="2499" b="1" dirty="0">
                <a:solidFill>
                  <a:srgbClr val="FFFFFF"/>
                </a:solidFill>
                <a:latin typeface="Poppins Bold"/>
                <a:ea typeface="Poppins Bold"/>
                <a:cs typeface="Poppins Bold"/>
                <a:sym typeface="Poppins Bold"/>
              </a:rPr>
              <a:t>E-waste</a:t>
            </a:r>
          </a:p>
          <a:p>
            <a:pPr algn="ctr">
              <a:lnSpc>
                <a:spcPts val="3499"/>
              </a:lnSpc>
            </a:pPr>
            <a:r>
              <a:rPr lang="en-US" sz="2499" b="1" dirty="0">
                <a:solidFill>
                  <a:srgbClr val="FFFFFF"/>
                </a:solidFill>
                <a:latin typeface="Poppins Bold"/>
                <a:ea typeface="Poppins Bold"/>
                <a:cs typeface="Poppins Bold"/>
                <a:sym typeface="Poppins Bold"/>
              </a:rPr>
              <a:t> Legislation</a:t>
            </a:r>
          </a:p>
        </p:txBody>
      </p:sp>
      <p:sp>
        <p:nvSpPr>
          <p:cNvPr id="18" name="TextBox 18"/>
          <p:cNvSpPr txBox="1"/>
          <p:nvPr/>
        </p:nvSpPr>
        <p:spPr>
          <a:xfrm>
            <a:off x="14478000" y="6140270"/>
            <a:ext cx="2718257" cy="1317625"/>
          </a:xfrm>
          <a:prstGeom prst="rect">
            <a:avLst/>
          </a:prstGeom>
        </p:spPr>
        <p:txBody>
          <a:bodyPr lIns="0" tIns="0" rIns="0" bIns="0" rtlCol="0" anchor="t">
            <a:spAutoFit/>
          </a:bodyPr>
          <a:lstStyle/>
          <a:p>
            <a:pPr algn="ctr">
              <a:lnSpc>
                <a:spcPts val="3499"/>
              </a:lnSpc>
            </a:pPr>
            <a:r>
              <a:rPr lang="en-US" sz="2499" b="1" dirty="0">
                <a:solidFill>
                  <a:srgbClr val="FFFFFF"/>
                </a:solidFill>
                <a:latin typeface="Poppins Bold"/>
                <a:ea typeface="Poppins Bold"/>
                <a:cs typeface="Poppins Bold"/>
                <a:sym typeface="Poppins Bold"/>
              </a:rPr>
              <a:t>High Power and Energy Consumption</a:t>
            </a:r>
          </a:p>
        </p:txBody>
      </p:sp>
      <p:sp>
        <p:nvSpPr>
          <p:cNvPr id="19" name="TextBox 19"/>
          <p:cNvSpPr txBox="1"/>
          <p:nvPr/>
        </p:nvSpPr>
        <p:spPr>
          <a:xfrm>
            <a:off x="10289251" y="6366460"/>
            <a:ext cx="3386468" cy="1317625"/>
          </a:xfrm>
          <a:prstGeom prst="rect">
            <a:avLst/>
          </a:prstGeom>
        </p:spPr>
        <p:txBody>
          <a:bodyPr lIns="0" tIns="0" rIns="0" bIns="0" rtlCol="0" anchor="t">
            <a:spAutoFit/>
          </a:bodyPr>
          <a:lstStyle/>
          <a:p>
            <a:pPr algn="ctr">
              <a:lnSpc>
                <a:spcPts val="3499"/>
              </a:lnSpc>
            </a:pPr>
            <a:r>
              <a:rPr lang="en-US" sz="2499" b="1" dirty="0" err="1">
                <a:solidFill>
                  <a:srgbClr val="FFFFFF"/>
                </a:solidFill>
                <a:latin typeface="Poppins Bold"/>
                <a:ea typeface="Poppins Bold"/>
                <a:cs typeface="Poppins Bold"/>
                <a:sym typeface="Poppins Bold"/>
              </a:rPr>
              <a:t>Comphrensive</a:t>
            </a:r>
            <a:r>
              <a:rPr lang="en-US" sz="2499" b="1" dirty="0">
                <a:solidFill>
                  <a:srgbClr val="FFFFFF"/>
                </a:solidFill>
                <a:latin typeface="Poppins Bold"/>
                <a:ea typeface="Poppins Bold"/>
                <a:cs typeface="Poppins Bold"/>
                <a:sym typeface="Poppins Bold"/>
              </a:rPr>
              <a:t> Management of Virtualization Types</a:t>
            </a:r>
          </a:p>
        </p:txBody>
      </p:sp>
      <p:sp>
        <p:nvSpPr>
          <p:cNvPr id="20" name="TextBox 20"/>
          <p:cNvSpPr txBox="1"/>
          <p:nvPr/>
        </p:nvSpPr>
        <p:spPr>
          <a:xfrm>
            <a:off x="6716886" y="4956216"/>
            <a:ext cx="3386468" cy="1324017"/>
          </a:xfrm>
          <a:prstGeom prst="rect">
            <a:avLst/>
          </a:prstGeom>
        </p:spPr>
        <p:txBody>
          <a:bodyPr lIns="0" tIns="0" rIns="0" bIns="0" rtlCol="0" anchor="t">
            <a:spAutoFit/>
          </a:bodyPr>
          <a:lstStyle/>
          <a:p>
            <a:pPr algn="ctr">
              <a:lnSpc>
                <a:spcPts val="3499"/>
              </a:lnSpc>
            </a:pPr>
            <a:r>
              <a:rPr lang="en-US" sz="2499" b="1" dirty="0">
                <a:solidFill>
                  <a:srgbClr val="FFFFFF"/>
                </a:solidFill>
                <a:latin typeface="Poppins Bold"/>
                <a:ea typeface="Poppins Bold"/>
                <a:cs typeface="Poppins Bold"/>
                <a:sym typeface="Poppins Bold"/>
              </a:rPr>
              <a:t>E-waste </a:t>
            </a:r>
          </a:p>
          <a:p>
            <a:pPr algn="ctr">
              <a:lnSpc>
                <a:spcPts val="3499"/>
              </a:lnSpc>
            </a:pPr>
            <a:r>
              <a:rPr lang="en-US" sz="2499" b="1" dirty="0">
                <a:solidFill>
                  <a:srgbClr val="FFFFFF"/>
                </a:solidFill>
                <a:latin typeface="Poppins Bold"/>
                <a:ea typeface="Poppins Bold"/>
                <a:cs typeface="Poppins Bold"/>
                <a:sym typeface="Poppins Bold"/>
              </a:rPr>
              <a:t>Collection</a:t>
            </a:r>
          </a:p>
          <a:p>
            <a:pPr algn="ctr">
              <a:lnSpc>
                <a:spcPts val="3499"/>
              </a:lnSpc>
            </a:pPr>
            <a:r>
              <a:rPr lang="en-US" sz="2499" b="1" dirty="0">
                <a:solidFill>
                  <a:srgbClr val="FFFFFF"/>
                </a:solidFill>
                <a:latin typeface="Poppins Bold"/>
                <a:ea typeface="Poppins Bold"/>
                <a:cs typeface="Poppins Bold"/>
                <a:sym typeface="Poppins Bold"/>
              </a:rPr>
              <a:t> &amp; Recycling</a:t>
            </a:r>
          </a:p>
        </p:txBody>
      </p:sp>
      <p:sp>
        <p:nvSpPr>
          <p:cNvPr id="21" name="TextBox 21"/>
          <p:cNvSpPr txBox="1"/>
          <p:nvPr/>
        </p:nvSpPr>
        <p:spPr>
          <a:xfrm>
            <a:off x="5370775" y="1111924"/>
            <a:ext cx="1235253" cy="759451"/>
          </a:xfrm>
          <a:prstGeom prst="rect">
            <a:avLst/>
          </a:prstGeom>
        </p:spPr>
        <p:txBody>
          <a:bodyPr lIns="0" tIns="0" rIns="0" bIns="0" rtlCol="0" anchor="t">
            <a:spAutoFit/>
          </a:bodyPr>
          <a:lstStyle/>
          <a:p>
            <a:pPr algn="ctr">
              <a:lnSpc>
                <a:spcPts val="5859"/>
              </a:lnSpc>
            </a:pPr>
            <a:r>
              <a:rPr lang="en-US" sz="4185" b="1">
                <a:solidFill>
                  <a:srgbClr val="2B2B2B"/>
                </a:solidFill>
                <a:latin typeface="Poppins Bold"/>
                <a:ea typeface="Poppins Bold"/>
                <a:cs typeface="Poppins Bold"/>
                <a:sym typeface="Poppins Bold"/>
              </a:rPr>
              <a:t>01</a:t>
            </a:r>
          </a:p>
        </p:txBody>
      </p:sp>
      <p:sp>
        <p:nvSpPr>
          <p:cNvPr id="22" name="TextBox 22"/>
          <p:cNvSpPr txBox="1"/>
          <p:nvPr/>
        </p:nvSpPr>
        <p:spPr>
          <a:xfrm>
            <a:off x="15123123" y="4984413"/>
            <a:ext cx="1235253" cy="759451"/>
          </a:xfrm>
          <a:prstGeom prst="rect">
            <a:avLst/>
          </a:prstGeom>
        </p:spPr>
        <p:txBody>
          <a:bodyPr lIns="0" tIns="0" rIns="0" bIns="0" rtlCol="0" anchor="t">
            <a:spAutoFit/>
          </a:bodyPr>
          <a:lstStyle/>
          <a:p>
            <a:pPr algn="ctr">
              <a:lnSpc>
                <a:spcPts val="5859"/>
              </a:lnSpc>
            </a:pPr>
            <a:r>
              <a:rPr lang="en-US" sz="4185" b="1">
                <a:solidFill>
                  <a:srgbClr val="2B2B2B"/>
                </a:solidFill>
                <a:latin typeface="Poppins Bold"/>
                <a:ea typeface="Poppins Bold"/>
                <a:cs typeface="Poppins Bold"/>
                <a:sym typeface="Poppins Bold"/>
              </a:rPr>
              <a:t>04</a:t>
            </a:r>
          </a:p>
        </p:txBody>
      </p:sp>
      <p:sp>
        <p:nvSpPr>
          <p:cNvPr id="23" name="TextBox 23"/>
          <p:cNvSpPr txBox="1"/>
          <p:nvPr/>
        </p:nvSpPr>
        <p:spPr>
          <a:xfrm>
            <a:off x="11364859" y="5266521"/>
            <a:ext cx="1235253" cy="759451"/>
          </a:xfrm>
          <a:prstGeom prst="rect">
            <a:avLst/>
          </a:prstGeom>
        </p:spPr>
        <p:txBody>
          <a:bodyPr lIns="0" tIns="0" rIns="0" bIns="0" rtlCol="0" anchor="t">
            <a:spAutoFit/>
          </a:bodyPr>
          <a:lstStyle/>
          <a:p>
            <a:pPr algn="ctr">
              <a:lnSpc>
                <a:spcPts val="5859"/>
              </a:lnSpc>
            </a:pPr>
            <a:r>
              <a:rPr lang="en-US" sz="4185" b="1">
                <a:solidFill>
                  <a:srgbClr val="2B2B2B"/>
                </a:solidFill>
                <a:latin typeface="Poppins Bold"/>
                <a:ea typeface="Poppins Bold"/>
                <a:cs typeface="Poppins Bold"/>
                <a:sym typeface="Poppins Bold"/>
              </a:rPr>
              <a:t>03</a:t>
            </a:r>
          </a:p>
        </p:txBody>
      </p:sp>
      <p:sp>
        <p:nvSpPr>
          <p:cNvPr id="24" name="TextBox 24"/>
          <p:cNvSpPr txBox="1"/>
          <p:nvPr/>
        </p:nvSpPr>
        <p:spPr>
          <a:xfrm>
            <a:off x="7924082" y="3767926"/>
            <a:ext cx="1235253" cy="759451"/>
          </a:xfrm>
          <a:prstGeom prst="rect">
            <a:avLst/>
          </a:prstGeom>
        </p:spPr>
        <p:txBody>
          <a:bodyPr lIns="0" tIns="0" rIns="0" bIns="0" rtlCol="0" anchor="t">
            <a:spAutoFit/>
          </a:bodyPr>
          <a:lstStyle/>
          <a:p>
            <a:pPr algn="ctr">
              <a:lnSpc>
                <a:spcPts val="5859"/>
              </a:lnSpc>
            </a:pPr>
            <a:r>
              <a:rPr lang="en-US" sz="4185" b="1">
                <a:solidFill>
                  <a:srgbClr val="2B2B2B"/>
                </a:solidFill>
                <a:latin typeface="Poppins Bold"/>
                <a:ea typeface="Poppins Bold"/>
                <a:cs typeface="Poppins Bold"/>
                <a:sym typeface="Poppins Bold"/>
              </a:rPr>
              <a:t>02</a:t>
            </a:r>
          </a:p>
        </p:txBody>
      </p:sp>
      <p:sp>
        <p:nvSpPr>
          <p:cNvPr id="25" name="TextBox 25"/>
          <p:cNvSpPr txBox="1"/>
          <p:nvPr/>
        </p:nvSpPr>
        <p:spPr>
          <a:xfrm>
            <a:off x="1600545" y="7234636"/>
            <a:ext cx="5389245" cy="695513"/>
          </a:xfrm>
          <a:prstGeom prst="rect">
            <a:avLst/>
          </a:prstGeom>
        </p:spPr>
        <p:txBody>
          <a:bodyPr lIns="0" tIns="0" rIns="0" bIns="0" rtlCol="0" anchor="t">
            <a:spAutoFit/>
          </a:bodyPr>
          <a:lstStyle/>
          <a:p>
            <a:pPr algn="l">
              <a:lnSpc>
                <a:spcPts val="5208"/>
              </a:lnSpc>
            </a:pPr>
            <a:r>
              <a:rPr lang="en-US" sz="4146" b="1" spc="389">
                <a:solidFill>
                  <a:srgbClr val="FFFFFF"/>
                </a:solidFill>
                <a:latin typeface="Poppins Bold"/>
                <a:ea typeface="Poppins Bold"/>
                <a:cs typeface="Poppins Bold"/>
                <a:sym typeface="Poppins Bold"/>
              </a:rPr>
              <a:t>CHALLENGES</a:t>
            </a:r>
          </a:p>
        </p:txBody>
      </p:sp>
      <p:sp>
        <p:nvSpPr>
          <p:cNvPr id="26" name="TextBox 26"/>
          <p:cNvSpPr txBox="1"/>
          <p:nvPr/>
        </p:nvSpPr>
        <p:spPr>
          <a:xfrm>
            <a:off x="1600545" y="7964189"/>
            <a:ext cx="7873621" cy="694407"/>
          </a:xfrm>
          <a:prstGeom prst="rect">
            <a:avLst/>
          </a:prstGeom>
        </p:spPr>
        <p:txBody>
          <a:bodyPr lIns="0" tIns="0" rIns="0" bIns="0" rtlCol="0" anchor="t">
            <a:spAutoFit/>
          </a:bodyPr>
          <a:lstStyle/>
          <a:p>
            <a:pPr algn="l">
              <a:lnSpc>
                <a:spcPts val="5208"/>
              </a:lnSpc>
            </a:pPr>
            <a:r>
              <a:rPr lang="en-US" sz="4146" b="1" spc="389">
                <a:solidFill>
                  <a:srgbClr val="6ABB43"/>
                </a:solidFill>
                <a:latin typeface="Poppins Bold"/>
                <a:ea typeface="Poppins Bold"/>
                <a:cs typeface="Poppins Bold"/>
                <a:sym typeface="Poppins Bold"/>
              </a:rPr>
              <a:t>E-waste Management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Effect transition="in" filter="circle(in)">
                                      <p:cBhvr>
                                        <p:cTn id="7" dur="1000"/>
                                        <p:tgtEl>
                                          <p:spTgt spid="17">
                                            <p:txEl>
                                              <p:pRg st="0" end="0"/>
                                            </p:txEl>
                                          </p:spTgt>
                                        </p:tgtEl>
                                      </p:cBhvr>
                                    </p:animEffect>
                                  </p:childTnLst>
                                </p:cTn>
                              </p:par>
                              <p:par>
                                <p:cTn id="8" presetID="6" presetClass="entr" presetSubtype="16" fill="hold" nodeType="withEffect">
                                  <p:stCondLst>
                                    <p:cond delay="0"/>
                                  </p:stCondLst>
                                  <p:childTnLst>
                                    <p:set>
                                      <p:cBhvr>
                                        <p:cTn id="9" dur="1" fill="hold">
                                          <p:stCondLst>
                                            <p:cond delay="0"/>
                                          </p:stCondLst>
                                        </p:cTn>
                                        <p:tgtEl>
                                          <p:spTgt spid="17">
                                            <p:txEl>
                                              <p:pRg st="1" end="1"/>
                                            </p:txEl>
                                          </p:spTgt>
                                        </p:tgtEl>
                                        <p:attrNameLst>
                                          <p:attrName>style.visibility</p:attrName>
                                        </p:attrNameLst>
                                      </p:cBhvr>
                                      <p:to>
                                        <p:strVal val="visible"/>
                                      </p:to>
                                    </p:set>
                                    <p:animEffect transition="in" filter="circle(in)">
                                      <p:cBhvr>
                                        <p:cTn id="10" dur="1000"/>
                                        <p:tgtEl>
                                          <p:spTgt spid="17">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20">
                                            <p:txEl>
                                              <p:pRg st="0" end="0"/>
                                            </p:txEl>
                                          </p:spTgt>
                                        </p:tgtEl>
                                        <p:attrNameLst>
                                          <p:attrName>style.visibility</p:attrName>
                                        </p:attrNameLst>
                                      </p:cBhvr>
                                      <p:to>
                                        <p:strVal val="visible"/>
                                      </p:to>
                                    </p:set>
                                    <p:animEffect transition="in" filter="circle(in)">
                                      <p:cBhvr>
                                        <p:cTn id="15" dur="1000"/>
                                        <p:tgtEl>
                                          <p:spTgt spid="20">
                                            <p:txEl>
                                              <p:pRg st="0" end="0"/>
                                            </p:txEl>
                                          </p:spTgt>
                                        </p:tgtEl>
                                      </p:cBhvr>
                                    </p:animEffect>
                                  </p:childTnLst>
                                </p:cTn>
                              </p:par>
                              <p:par>
                                <p:cTn id="16" presetID="6" presetClass="entr" presetSubtype="16" fill="hold" nodeType="withEffect">
                                  <p:stCondLst>
                                    <p:cond delay="0"/>
                                  </p:stCondLst>
                                  <p:childTnLst>
                                    <p:set>
                                      <p:cBhvr>
                                        <p:cTn id="17" dur="1" fill="hold">
                                          <p:stCondLst>
                                            <p:cond delay="0"/>
                                          </p:stCondLst>
                                        </p:cTn>
                                        <p:tgtEl>
                                          <p:spTgt spid="20">
                                            <p:txEl>
                                              <p:pRg st="1" end="1"/>
                                            </p:txEl>
                                          </p:spTgt>
                                        </p:tgtEl>
                                        <p:attrNameLst>
                                          <p:attrName>style.visibility</p:attrName>
                                        </p:attrNameLst>
                                      </p:cBhvr>
                                      <p:to>
                                        <p:strVal val="visible"/>
                                      </p:to>
                                    </p:set>
                                    <p:animEffect transition="in" filter="circle(in)">
                                      <p:cBhvr>
                                        <p:cTn id="18" dur="1000"/>
                                        <p:tgtEl>
                                          <p:spTgt spid="20">
                                            <p:txEl>
                                              <p:pRg st="1" end="1"/>
                                            </p:txEl>
                                          </p:spTgt>
                                        </p:tgtEl>
                                      </p:cBhvr>
                                    </p:animEffect>
                                  </p:childTnLst>
                                </p:cTn>
                              </p:par>
                              <p:par>
                                <p:cTn id="19" presetID="6" presetClass="entr" presetSubtype="16" fill="hold" nodeType="withEffect">
                                  <p:stCondLst>
                                    <p:cond delay="0"/>
                                  </p:stCondLst>
                                  <p:childTnLst>
                                    <p:set>
                                      <p:cBhvr>
                                        <p:cTn id="20" dur="1" fill="hold">
                                          <p:stCondLst>
                                            <p:cond delay="0"/>
                                          </p:stCondLst>
                                        </p:cTn>
                                        <p:tgtEl>
                                          <p:spTgt spid="20">
                                            <p:txEl>
                                              <p:pRg st="2" end="2"/>
                                            </p:txEl>
                                          </p:spTgt>
                                        </p:tgtEl>
                                        <p:attrNameLst>
                                          <p:attrName>style.visibility</p:attrName>
                                        </p:attrNameLst>
                                      </p:cBhvr>
                                      <p:to>
                                        <p:strVal val="visible"/>
                                      </p:to>
                                    </p:set>
                                    <p:animEffect transition="in" filter="circle(in)">
                                      <p:cBhvr>
                                        <p:cTn id="21" dur="1000"/>
                                        <p:tgtEl>
                                          <p:spTgt spid="20">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6" presetClass="entr" presetSubtype="16" fill="hold" nodeType="clickEffect">
                                  <p:stCondLst>
                                    <p:cond delay="0"/>
                                  </p:stCondLst>
                                  <p:childTnLst>
                                    <p:set>
                                      <p:cBhvr>
                                        <p:cTn id="25" dur="1" fill="hold">
                                          <p:stCondLst>
                                            <p:cond delay="0"/>
                                          </p:stCondLst>
                                        </p:cTn>
                                        <p:tgtEl>
                                          <p:spTgt spid="19">
                                            <p:txEl>
                                              <p:pRg st="0" end="0"/>
                                            </p:txEl>
                                          </p:spTgt>
                                        </p:tgtEl>
                                        <p:attrNameLst>
                                          <p:attrName>style.visibility</p:attrName>
                                        </p:attrNameLst>
                                      </p:cBhvr>
                                      <p:to>
                                        <p:strVal val="visible"/>
                                      </p:to>
                                    </p:set>
                                    <p:animEffect transition="in" filter="circle(in)">
                                      <p:cBhvr>
                                        <p:cTn id="26" dur="1000"/>
                                        <p:tgtEl>
                                          <p:spTgt spid="19">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6" presetClass="entr" presetSubtype="16" fill="hold" nodeType="clickEffect">
                                  <p:stCondLst>
                                    <p:cond delay="0"/>
                                  </p:stCondLst>
                                  <p:childTnLst>
                                    <p:set>
                                      <p:cBhvr>
                                        <p:cTn id="30" dur="1" fill="hold">
                                          <p:stCondLst>
                                            <p:cond delay="0"/>
                                          </p:stCondLst>
                                        </p:cTn>
                                        <p:tgtEl>
                                          <p:spTgt spid="18">
                                            <p:txEl>
                                              <p:pRg st="0" end="0"/>
                                            </p:txEl>
                                          </p:spTgt>
                                        </p:tgtEl>
                                        <p:attrNameLst>
                                          <p:attrName>style.visibility</p:attrName>
                                        </p:attrNameLst>
                                      </p:cBhvr>
                                      <p:to>
                                        <p:strVal val="visible"/>
                                      </p:to>
                                    </p:set>
                                    <p:animEffect transition="in" filter="circle(in)">
                                      <p:cBhvr>
                                        <p:cTn id="31" dur="1000"/>
                                        <p:tgtEl>
                                          <p:spTgt spid="1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2709133" cy="10287000"/>
            <a:chOff x="0" y="0"/>
            <a:chExt cx="419716" cy="1593725"/>
          </a:xfrm>
        </p:grpSpPr>
        <p:sp>
          <p:nvSpPr>
            <p:cNvPr id="3" name="Freeform 3"/>
            <p:cNvSpPr/>
            <p:nvPr/>
          </p:nvSpPr>
          <p:spPr>
            <a:xfrm>
              <a:off x="0" y="0"/>
              <a:ext cx="419716" cy="1593725"/>
            </a:xfrm>
            <a:custGeom>
              <a:avLst/>
              <a:gdLst/>
              <a:ahLst/>
              <a:cxnLst/>
              <a:rect l="l" t="t" r="r" b="b"/>
              <a:pathLst>
                <a:path w="419716" h="1593725">
                  <a:moveTo>
                    <a:pt x="0" y="0"/>
                  </a:moveTo>
                  <a:lnTo>
                    <a:pt x="419716" y="0"/>
                  </a:lnTo>
                  <a:lnTo>
                    <a:pt x="419716" y="1593725"/>
                  </a:lnTo>
                  <a:lnTo>
                    <a:pt x="0" y="1593725"/>
                  </a:lnTo>
                  <a:close/>
                </a:path>
              </a:pathLst>
            </a:custGeom>
            <a:blipFill>
              <a:blip r:embed="rId2"/>
              <a:stretch>
                <a:fillRect l="-234431" r="-234431"/>
              </a:stretch>
            </a:blipFill>
          </p:spPr>
          <p:txBody>
            <a:bodyPr/>
            <a:lstStyle/>
            <a:p>
              <a:endParaRPr lang="en-US"/>
            </a:p>
          </p:txBody>
        </p:sp>
      </p:grpSp>
      <p:sp>
        <p:nvSpPr>
          <p:cNvPr id="4" name="Freeform 4"/>
          <p:cNvSpPr/>
          <p:nvPr/>
        </p:nvSpPr>
        <p:spPr>
          <a:xfrm rot="2322051">
            <a:off x="3519177" y="3511385"/>
            <a:ext cx="16913687" cy="2890703"/>
          </a:xfrm>
          <a:custGeom>
            <a:avLst/>
            <a:gdLst/>
            <a:ahLst/>
            <a:cxnLst/>
            <a:rect l="l" t="t" r="r" b="b"/>
            <a:pathLst>
              <a:path w="16913687" h="2890703">
                <a:moveTo>
                  <a:pt x="0" y="0"/>
                </a:moveTo>
                <a:lnTo>
                  <a:pt x="16913687" y="0"/>
                </a:lnTo>
                <a:lnTo>
                  <a:pt x="16913687" y="2890703"/>
                </a:lnTo>
                <a:lnTo>
                  <a:pt x="0" y="2890703"/>
                </a:lnTo>
                <a:lnTo>
                  <a:pt x="0" y="0"/>
                </a:lnTo>
                <a:close/>
              </a:path>
            </a:pathLst>
          </a:custGeom>
          <a:blipFill>
            <a:blip r:embed="rId3">
              <a:alphaModFix amt="12000"/>
              <a:extLst>
                <a:ext uri="{96DAC541-7B7A-43D3-8B79-37D633B846F1}">
                  <asvg:svgBlip xmlns:asvg="http://schemas.microsoft.com/office/drawing/2016/SVG/main" r:embed="rId4"/>
                </a:ext>
              </a:extLst>
            </a:blip>
            <a:stretch>
              <a:fillRect/>
            </a:stretch>
          </a:blipFill>
        </p:spPr>
        <p:txBody>
          <a:bodyPr/>
          <a:lstStyle/>
          <a:p>
            <a:endParaRPr lang="en-US"/>
          </a:p>
        </p:txBody>
      </p:sp>
      <p:grpSp>
        <p:nvGrpSpPr>
          <p:cNvPr id="5" name="Group 5"/>
          <p:cNvGrpSpPr/>
          <p:nvPr/>
        </p:nvGrpSpPr>
        <p:grpSpPr>
          <a:xfrm>
            <a:off x="3108516" y="3127351"/>
            <a:ext cx="8579387" cy="1539899"/>
            <a:chOff x="0" y="0"/>
            <a:chExt cx="2259592" cy="405570"/>
          </a:xfrm>
        </p:grpSpPr>
        <p:sp>
          <p:nvSpPr>
            <p:cNvPr id="6" name="Freeform 6"/>
            <p:cNvSpPr/>
            <p:nvPr/>
          </p:nvSpPr>
          <p:spPr>
            <a:xfrm>
              <a:off x="0" y="0"/>
              <a:ext cx="2259592" cy="405570"/>
            </a:xfrm>
            <a:custGeom>
              <a:avLst/>
              <a:gdLst/>
              <a:ahLst/>
              <a:cxnLst/>
              <a:rect l="l" t="t" r="r" b="b"/>
              <a:pathLst>
                <a:path w="2259592" h="405570">
                  <a:moveTo>
                    <a:pt x="9926" y="0"/>
                  </a:moveTo>
                  <a:lnTo>
                    <a:pt x="2249665" y="0"/>
                  </a:lnTo>
                  <a:cubicBezTo>
                    <a:pt x="2252298" y="0"/>
                    <a:pt x="2254823" y="1046"/>
                    <a:pt x="2256684" y="2907"/>
                  </a:cubicBezTo>
                  <a:cubicBezTo>
                    <a:pt x="2258546" y="4769"/>
                    <a:pt x="2259592" y="7294"/>
                    <a:pt x="2259592" y="9926"/>
                  </a:cubicBezTo>
                  <a:lnTo>
                    <a:pt x="2259592" y="395644"/>
                  </a:lnTo>
                  <a:cubicBezTo>
                    <a:pt x="2259592" y="398277"/>
                    <a:pt x="2258546" y="400801"/>
                    <a:pt x="2256684" y="402663"/>
                  </a:cubicBezTo>
                  <a:cubicBezTo>
                    <a:pt x="2254823" y="404524"/>
                    <a:pt x="2252298" y="405570"/>
                    <a:pt x="2249665" y="405570"/>
                  </a:cubicBezTo>
                  <a:lnTo>
                    <a:pt x="9926" y="405570"/>
                  </a:lnTo>
                  <a:cubicBezTo>
                    <a:pt x="7294" y="405570"/>
                    <a:pt x="4769" y="404524"/>
                    <a:pt x="2907" y="402663"/>
                  </a:cubicBezTo>
                  <a:cubicBezTo>
                    <a:pt x="1046" y="400801"/>
                    <a:pt x="0" y="398277"/>
                    <a:pt x="0" y="395644"/>
                  </a:cubicBezTo>
                  <a:lnTo>
                    <a:pt x="0" y="9926"/>
                  </a:lnTo>
                  <a:cubicBezTo>
                    <a:pt x="0" y="7294"/>
                    <a:pt x="1046" y="4769"/>
                    <a:pt x="2907" y="2907"/>
                  </a:cubicBezTo>
                  <a:cubicBezTo>
                    <a:pt x="4769" y="1046"/>
                    <a:pt x="7294" y="0"/>
                    <a:pt x="9926" y="0"/>
                  </a:cubicBezTo>
                  <a:close/>
                </a:path>
              </a:pathLst>
            </a:custGeom>
            <a:solidFill>
              <a:srgbClr val="000000">
                <a:alpha val="9804"/>
              </a:srgbClr>
            </a:solidFill>
          </p:spPr>
          <p:txBody>
            <a:bodyPr/>
            <a:lstStyle/>
            <a:p>
              <a:endParaRPr lang="en-US"/>
            </a:p>
          </p:txBody>
        </p:sp>
        <p:sp>
          <p:nvSpPr>
            <p:cNvPr id="7" name="TextBox 7"/>
            <p:cNvSpPr txBox="1"/>
            <p:nvPr/>
          </p:nvSpPr>
          <p:spPr>
            <a:xfrm>
              <a:off x="0" y="-47625"/>
              <a:ext cx="2259592" cy="453195"/>
            </a:xfrm>
            <a:prstGeom prst="rect">
              <a:avLst/>
            </a:prstGeom>
          </p:spPr>
          <p:txBody>
            <a:bodyPr lIns="50800" tIns="50800" rIns="50800" bIns="50800" rtlCol="0" anchor="ctr"/>
            <a:lstStyle/>
            <a:p>
              <a:pPr algn="ctr">
                <a:lnSpc>
                  <a:spcPts val="3463"/>
                </a:lnSpc>
              </a:pPr>
              <a:endParaRPr/>
            </a:p>
          </p:txBody>
        </p:sp>
      </p:grpSp>
      <p:sp>
        <p:nvSpPr>
          <p:cNvPr id="8" name="Freeform 8"/>
          <p:cNvSpPr/>
          <p:nvPr/>
        </p:nvSpPr>
        <p:spPr>
          <a:xfrm>
            <a:off x="3367371" y="3297603"/>
            <a:ext cx="1105038" cy="1067071"/>
          </a:xfrm>
          <a:custGeom>
            <a:avLst/>
            <a:gdLst/>
            <a:ahLst/>
            <a:cxnLst/>
            <a:rect l="l" t="t" r="r" b="b"/>
            <a:pathLst>
              <a:path w="1105038" h="1067071">
                <a:moveTo>
                  <a:pt x="0" y="0"/>
                </a:moveTo>
                <a:lnTo>
                  <a:pt x="1105038" y="0"/>
                </a:lnTo>
                <a:lnTo>
                  <a:pt x="1105038" y="1067072"/>
                </a:lnTo>
                <a:lnTo>
                  <a:pt x="0" y="10670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9" name="TextBox 9"/>
          <p:cNvSpPr txBox="1"/>
          <p:nvPr/>
        </p:nvSpPr>
        <p:spPr>
          <a:xfrm>
            <a:off x="12219171" y="4708423"/>
            <a:ext cx="6208299" cy="803478"/>
          </a:xfrm>
          <a:prstGeom prst="rect">
            <a:avLst/>
          </a:prstGeom>
        </p:spPr>
        <p:txBody>
          <a:bodyPr lIns="0" tIns="0" rIns="0" bIns="0" rtlCol="0" anchor="t">
            <a:spAutoFit/>
          </a:bodyPr>
          <a:lstStyle/>
          <a:p>
            <a:pPr algn="l">
              <a:lnSpc>
                <a:spcPts val="6131"/>
              </a:lnSpc>
            </a:pPr>
            <a:r>
              <a:rPr lang="en-US" sz="4882" b="1" spc="458">
                <a:solidFill>
                  <a:srgbClr val="6ABB43"/>
                </a:solidFill>
                <a:latin typeface="Poppins Bold"/>
                <a:ea typeface="Poppins Bold"/>
                <a:cs typeface="Poppins Bold"/>
                <a:sym typeface="Poppins Bold"/>
              </a:rPr>
              <a:t>OPPORTUNITIES </a:t>
            </a:r>
          </a:p>
        </p:txBody>
      </p:sp>
      <p:sp>
        <p:nvSpPr>
          <p:cNvPr id="10" name="TextBox 10"/>
          <p:cNvSpPr txBox="1"/>
          <p:nvPr/>
        </p:nvSpPr>
        <p:spPr>
          <a:xfrm>
            <a:off x="12536327" y="5628724"/>
            <a:ext cx="5573987" cy="529692"/>
          </a:xfrm>
          <a:prstGeom prst="rect">
            <a:avLst/>
          </a:prstGeom>
        </p:spPr>
        <p:txBody>
          <a:bodyPr lIns="0" tIns="0" rIns="0" bIns="0" rtlCol="0" anchor="t">
            <a:spAutoFit/>
          </a:bodyPr>
          <a:lstStyle/>
          <a:p>
            <a:pPr algn="just">
              <a:lnSpc>
                <a:spcPts val="4019"/>
              </a:lnSpc>
            </a:pPr>
            <a:r>
              <a:rPr lang="en-US" sz="3200" b="1" spc="300">
                <a:solidFill>
                  <a:srgbClr val="03180C"/>
                </a:solidFill>
                <a:latin typeface="Poppins Bold"/>
                <a:ea typeface="Poppins Bold"/>
                <a:cs typeface="Poppins Bold"/>
                <a:sym typeface="Poppins Bold"/>
              </a:rPr>
              <a:t>E-waste Mangement</a:t>
            </a:r>
          </a:p>
        </p:txBody>
      </p:sp>
      <p:sp>
        <p:nvSpPr>
          <p:cNvPr id="11" name="TextBox 11"/>
          <p:cNvSpPr txBox="1"/>
          <p:nvPr/>
        </p:nvSpPr>
        <p:spPr>
          <a:xfrm>
            <a:off x="3367371" y="3507606"/>
            <a:ext cx="8190762" cy="580390"/>
          </a:xfrm>
          <a:prstGeom prst="rect">
            <a:avLst/>
          </a:prstGeom>
        </p:spPr>
        <p:txBody>
          <a:bodyPr lIns="0" tIns="0" rIns="0" bIns="0" rtlCol="0" anchor="t">
            <a:spAutoFit/>
          </a:bodyPr>
          <a:lstStyle/>
          <a:p>
            <a:pPr algn="ctr">
              <a:lnSpc>
                <a:spcPts val="4759"/>
              </a:lnSpc>
            </a:pPr>
            <a:r>
              <a:rPr lang="en-US" sz="3399" dirty="0">
                <a:solidFill>
                  <a:srgbClr val="000000"/>
                </a:solidFill>
                <a:latin typeface="Canva Sans"/>
                <a:ea typeface="Canva Sans"/>
                <a:cs typeface="Canva Sans"/>
                <a:sym typeface="Canva Sans"/>
              </a:rPr>
              <a:t>Resource Recovery</a:t>
            </a:r>
          </a:p>
        </p:txBody>
      </p:sp>
      <p:grpSp>
        <p:nvGrpSpPr>
          <p:cNvPr id="12" name="Group 12"/>
          <p:cNvGrpSpPr/>
          <p:nvPr/>
        </p:nvGrpSpPr>
        <p:grpSpPr>
          <a:xfrm>
            <a:off x="3173059" y="4956737"/>
            <a:ext cx="8579387" cy="1539899"/>
            <a:chOff x="0" y="0"/>
            <a:chExt cx="2259592" cy="405570"/>
          </a:xfrm>
        </p:grpSpPr>
        <p:sp>
          <p:nvSpPr>
            <p:cNvPr id="13" name="Freeform 13"/>
            <p:cNvSpPr/>
            <p:nvPr/>
          </p:nvSpPr>
          <p:spPr>
            <a:xfrm>
              <a:off x="0" y="0"/>
              <a:ext cx="2259592" cy="405570"/>
            </a:xfrm>
            <a:custGeom>
              <a:avLst/>
              <a:gdLst/>
              <a:ahLst/>
              <a:cxnLst/>
              <a:rect l="l" t="t" r="r" b="b"/>
              <a:pathLst>
                <a:path w="2259592" h="405570">
                  <a:moveTo>
                    <a:pt x="9926" y="0"/>
                  </a:moveTo>
                  <a:lnTo>
                    <a:pt x="2249665" y="0"/>
                  </a:lnTo>
                  <a:cubicBezTo>
                    <a:pt x="2252298" y="0"/>
                    <a:pt x="2254823" y="1046"/>
                    <a:pt x="2256684" y="2907"/>
                  </a:cubicBezTo>
                  <a:cubicBezTo>
                    <a:pt x="2258546" y="4769"/>
                    <a:pt x="2259592" y="7294"/>
                    <a:pt x="2259592" y="9926"/>
                  </a:cubicBezTo>
                  <a:lnTo>
                    <a:pt x="2259592" y="395644"/>
                  </a:lnTo>
                  <a:cubicBezTo>
                    <a:pt x="2259592" y="398277"/>
                    <a:pt x="2258546" y="400801"/>
                    <a:pt x="2256684" y="402663"/>
                  </a:cubicBezTo>
                  <a:cubicBezTo>
                    <a:pt x="2254823" y="404524"/>
                    <a:pt x="2252298" y="405570"/>
                    <a:pt x="2249665" y="405570"/>
                  </a:cubicBezTo>
                  <a:lnTo>
                    <a:pt x="9926" y="405570"/>
                  </a:lnTo>
                  <a:cubicBezTo>
                    <a:pt x="7294" y="405570"/>
                    <a:pt x="4769" y="404524"/>
                    <a:pt x="2907" y="402663"/>
                  </a:cubicBezTo>
                  <a:cubicBezTo>
                    <a:pt x="1046" y="400801"/>
                    <a:pt x="0" y="398277"/>
                    <a:pt x="0" y="395644"/>
                  </a:cubicBezTo>
                  <a:lnTo>
                    <a:pt x="0" y="9926"/>
                  </a:lnTo>
                  <a:cubicBezTo>
                    <a:pt x="0" y="7294"/>
                    <a:pt x="1046" y="4769"/>
                    <a:pt x="2907" y="2907"/>
                  </a:cubicBezTo>
                  <a:cubicBezTo>
                    <a:pt x="4769" y="1046"/>
                    <a:pt x="7294" y="0"/>
                    <a:pt x="9926" y="0"/>
                  </a:cubicBezTo>
                  <a:close/>
                </a:path>
              </a:pathLst>
            </a:custGeom>
            <a:solidFill>
              <a:srgbClr val="000000">
                <a:alpha val="9804"/>
              </a:srgbClr>
            </a:solidFill>
          </p:spPr>
          <p:txBody>
            <a:bodyPr/>
            <a:lstStyle/>
            <a:p>
              <a:endParaRPr lang="en-US"/>
            </a:p>
          </p:txBody>
        </p:sp>
        <p:sp>
          <p:nvSpPr>
            <p:cNvPr id="14" name="TextBox 14"/>
            <p:cNvSpPr txBox="1"/>
            <p:nvPr/>
          </p:nvSpPr>
          <p:spPr>
            <a:xfrm>
              <a:off x="0" y="-47625"/>
              <a:ext cx="2259592" cy="453195"/>
            </a:xfrm>
            <a:prstGeom prst="rect">
              <a:avLst/>
            </a:prstGeom>
          </p:spPr>
          <p:txBody>
            <a:bodyPr lIns="50800" tIns="50800" rIns="50800" bIns="50800" rtlCol="0" anchor="ctr"/>
            <a:lstStyle/>
            <a:p>
              <a:pPr algn="ctr">
                <a:lnSpc>
                  <a:spcPts val="3463"/>
                </a:lnSpc>
              </a:pPr>
              <a:endParaRPr/>
            </a:p>
          </p:txBody>
        </p:sp>
      </p:grpSp>
      <p:sp>
        <p:nvSpPr>
          <p:cNvPr id="15" name="Freeform 15"/>
          <p:cNvSpPr/>
          <p:nvPr/>
        </p:nvSpPr>
        <p:spPr>
          <a:xfrm>
            <a:off x="3431913" y="5126989"/>
            <a:ext cx="1105038" cy="1067071"/>
          </a:xfrm>
          <a:custGeom>
            <a:avLst/>
            <a:gdLst/>
            <a:ahLst/>
            <a:cxnLst/>
            <a:rect l="l" t="t" r="r" b="b"/>
            <a:pathLst>
              <a:path w="1105038" h="1067071">
                <a:moveTo>
                  <a:pt x="0" y="0"/>
                </a:moveTo>
                <a:lnTo>
                  <a:pt x="1105039" y="0"/>
                </a:lnTo>
                <a:lnTo>
                  <a:pt x="1105039" y="1067071"/>
                </a:lnTo>
                <a:lnTo>
                  <a:pt x="0" y="106707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16" name="TextBox 16"/>
          <p:cNvSpPr txBox="1"/>
          <p:nvPr/>
        </p:nvSpPr>
        <p:spPr>
          <a:xfrm>
            <a:off x="3431913" y="5336992"/>
            <a:ext cx="8190762" cy="580390"/>
          </a:xfrm>
          <a:prstGeom prst="rect">
            <a:avLst/>
          </a:prstGeom>
        </p:spPr>
        <p:txBody>
          <a:bodyPr lIns="0" tIns="0" rIns="0" bIns="0" rtlCol="0" anchor="t">
            <a:spAutoFit/>
          </a:bodyPr>
          <a:lstStyle/>
          <a:p>
            <a:pPr algn="ctr">
              <a:lnSpc>
                <a:spcPts val="4759"/>
              </a:lnSpc>
            </a:pPr>
            <a:r>
              <a:rPr lang="en-US" sz="3399" dirty="0">
                <a:solidFill>
                  <a:srgbClr val="000000"/>
                </a:solidFill>
                <a:latin typeface="Canva Sans"/>
                <a:ea typeface="Canva Sans"/>
                <a:cs typeface="Canva Sans"/>
                <a:sym typeface="Canva Sans"/>
              </a:rPr>
              <a:t>Economic Growth</a:t>
            </a:r>
          </a:p>
        </p:txBody>
      </p:sp>
      <p:grpSp>
        <p:nvGrpSpPr>
          <p:cNvPr id="17" name="Group 17"/>
          <p:cNvGrpSpPr/>
          <p:nvPr/>
        </p:nvGrpSpPr>
        <p:grpSpPr>
          <a:xfrm>
            <a:off x="3237601" y="6786122"/>
            <a:ext cx="8579387" cy="1539899"/>
            <a:chOff x="0" y="0"/>
            <a:chExt cx="2259592" cy="405570"/>
          </a:xfrm>
        </p:grpSpPr>
        <p:sp>
          <p:nvSpPr>
            <p:cNvPr id="18" name="Freeform 18"/>
            <p:cNvSpPr/>
            <p:nvPr/>
          </p:nvSpPr>
          <p:spPr>
            <a:xfrm>
              <a:off x="0" y="0"/>
              <a:ext cx="2259592" cy="405570"/>
            </a:xfrm>
            <a:custGeom>
              <a:avLst/>
              <a:gdLst/>
              <a:ahLst/>
              <a:cxnLst/>
              <a:rect l="l" t="t" r="r" b="b"/>
              <a:pathLst>
                <a:path w="2259592" h="405570">
                  <a:moveTo>
                    <a:pt x="9926" y="0"/>
                  </a:moveTo>
                  <a:lnTo>
                    <a:pt x="2249665" y="0"/>
                  </a:lnTo>
                  <a:cubicBezTo>
                    <a:pt x="2252298" y="0"/>
                    <a:pt x="2254823" y="1046"/>
                    <a:pt x="2256684" y="2907"/>
                  </a:cubicBezTo>
                  <a:cubicBezTo>
                    <a:pt x="2258546" y="4769"/>
                    <a:pt x="2259592" y="7294"/>
                    <a:pt x="2259592" y="9926"/>
                  </a:cubicBezTo>
                  <a:lnTo>
                    <a:pt x="2259592" y="395644"/>
                  </a:lnTo>
                  <a:cubicBezTo>
                    <a:pt x="2259592" y="398277"/>
                    <a:pt x="2258546" y="400801"/>
                    <a:pt x="2256684" y="402663"/>
                  </a:cubicBezTo>
                  <a:cubicBezTo>
                    <a:pt x="2254823" y="404524"/>
                    <a:pt x="2252298" y="405570"/>
                    <a:pt x="2249665" y="405570"/>
                  </a:cubicBezTo>
                  <a:lnTo>
                    <a:pt x="9926" y="405570"/>
                  </a:lnTo>
                  <a:cubicBezTo>
                    <a:pt x="7294" y="405570"/>
                    <a:pt x="4769" y="404524"/>
                    <a:pt x="2907" y="402663"/>
                  </a:cubicBezTo>
                  <a:cubicBezTo>
                    <a:pt x="1046" y="400801"/>
                    <a:pt x="0" y="398277"/>
                    <a:pt x="0" y="395644"/>
                  </a:cubicBezTo>
                  <a:lnTo>
                    <a:pt x="0" y="9926"/>
                  </a:lnTo>
                  <a:cubicBezTo>
                    <a:pt x="0" y="7294"/>
                    <a:pt x="1046" y="4769"/>
                    <a:pt x="2907" y="2907"/>
                  </a:cubicBezTo>
                  <a:cubicBezTo>
                    <a:pt x="4769" y="1046"/>
                    <a:pt x="7294" y="0"/>
                    <a:pt x="9926" y="0"/>
                  </a:cubicBezTo>
                  <a:close/>
                </a:path>
              </a:pathLst>
            </a:custGeom>
            <a:solidFill>
              <a:srgbClr val="000000">
                <a:alpha val="9804"/>
              </a:srgbClr>
            </a:solidFill>
          </p:spPr>
          <p:txBody>
            <a:bodyPr/>
            <a:lstStyle/>
            <a:p>
              <a:endParaRPr lang="en-US"/>
            </a:p>
          </p:txBody>
        </p:sp>
        <p:sp>
          <p:nvSpPr>
            <p:cNvPr id="19" name="TextBox 19"/>
            <p:cNvSpPr txBox="1"/>
            <p:nvPr/>
          </p:nvSpPr>
          <p:spPr>
            <a:xfrm>
              <a:off x="0" y="-47625"/>
              <a:ext cx="2259592" cy="453195"/>
            </a:xfrm>
            <a:prstGeom prst="rect">
              <a:avLst/>
            </a:prstGeom>
          </p:spPr>
          <p:txBody>
            <a:bodyPr lIns="50800" tIns="50800" rIns="50800" bIns="50800" rtlCol="0" anchor="ctr"/>
            <a:lstStyle/>
            <a:p>
              <a:pPr algn="ctr">
                <a:lnSpc>
                  <a:spcPts val="3463"/>
                </a:lnSpc>
              </a:pPr>
              <a:endParaRPr/>
            </a:p>
          </p:txBody>
        </p:sp>
      </p:grpSp>
      <p:sp>
        <p:nvSpPr>
          <p:cNvPr id="20" name="Freeform 20"/>
          <p:cNvSpPr/>
          <p:nvPr/>
        </p:nvSpPr>
        <p:spPr>
          <a:xfrm>
            <a:off x="3496456" y="6956375"/>
            <a:ext cx="1105038" cy="1067071"/>
          </a:xfrm>
          <a:custGeom>
            <a:avLst/>
            <a:gdLst/>
            <a:ahLst/>
            <a:cxnLst/>
            <a:rect l="l" t="t" r="r" b="b"/>
            <a:pathLst>
              <a:path w="1105038" h="1067071">
                <a:moveTo>
                  <a:pt x="0" y="0"/>
                </a:moveTo>
                <a:lnTo>
                  <a:pt x="1105038" y="0"/>
                </a:lnTo>
                <a:lnTo>
                  <a:pt x="1105038" y="1067071"/>
                </a:lnTo>
                <a:lnTo>
                  <a:pt x="0" y="106707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21" name="TextBox 21"/>
          <p:cNvSpPr txBox="1"/>
          <p:nvPr/>
        </p:nvSpPr>
        <p:spPr>
          <a:xfrm>
            <a:off x="3496456" y="7166378"/>
            <a:ext cx="8190762" cy="580390"/>
          </a:xfrm>
          <a:prstGeom prst="rect">
            <a:avLst/>
          </a:prstGeom>
        </p:spPr>
        <p:txBody>
          <a:bodyPr lIns="0" tIns="0" rIns="0" bIns="0" rtlCol="0" anchor="t">
            <a:spAutoFit/>
          </a:bodyPr>
          <a:lstStyle/>
          <a:p>
            <a:pPr algn="ctr">
              <a:lnSpc>
                <a:spcPts val="4759"/>
              </a:lnSpc>
            </a:pPr>
            <a:r>
              <a:rPr lang="en-US" sz="3399" dirty="0">
                <a:solidFill>
                  <a:srgbClr val="000000"/>
                </a:solidFill>
                <a:latin typeface="Canva Sans"/>
                <a:ea typeface="Canva Sans"/>
                <a:cs typeface="Canva Sans"/>
                <a:sym typeface="Canva Sans"/>
              </a:rPr>
              <a:t>Improved Health</a:t>
            </a:r>
          </a:p>
        </p:txBody>
      </p:sp>
      <p:grpSp>
        <p:nvGrpSpPr>
          <p:cNvPr id="22" name="Group 22"/>
          <p:cNvGrpSpPr/>
          <p:nvPr/>
        </p:nvGrpSpPr>
        <p:grpSpPr>
          <a:xfrm>
            <a:off x="3302143" y="8615508"/>
            <a:ext cx="8579387" cy="1539899"/>
            <a:chOff x="0" y="0"/>
            <a:chExt cx="2259592" cy="405570"/>
          </a:xfrm>
        </p:grpSpPr>
        <p:sp>
          <p:nvSpPr>
            <p:cNvPr id="23" name="Freeform 23"/>
            <p:cNvSpPr/>
            <p:nvPr/>
          </p:nvSpPr>
          <p:spPr>
            <a:xfrm>
              <a:off x="0" y="0"/>
              <a:ext cx="2259592" cy="405570"/>
            </a:xfrm>
            <a:custGeom>
              <a:avLst/>
              <a:gdLst/>
              <a:ahLst/>
              <a:cxnLst/>
              <a:rect l="l" t="t" r="r" b="b"/>
              <a:pathLst>
                <a:path w="2259592" h="405570">
                  <a:moveTo>
                    <a:pt x="9926" y="0"/>
                  </a:moveTo>
                  <a:lnTo>
                    <a:pt x="2249665" y="0"/>
                  </a:lnTo>
                  <a:cubicBezTo>
                    <a:pt x="2252298" y="0"/>
                    <a:pt x="2254823" y="1046"/>
                    <a:pt x="2256684" y="2907"/>
                  </a:cubicBezTo>
                  <a:cubicBezTo>
                    <a:pt x="2258546" y="4769"/>
                    <a:pt x="2259592" y="7294"/>
                    <a:pt x="2259592" y="9926"/>
                  </a:cubicBezTo>
                  <a:lnTo>
                    <a:pt x="2259592" y="395644"/>
                  </a:lnTo>
                  <a:cubicBezTo>
                    <a:pt x="2259592" y="398277"/>
                    <a:pt x="2258546" y="400801"/>
                    <a:pt x="2256684" y="402663"/>
                  </a:cubicBezTo>
                  <a:cubicBezTo>
                    <a:pt x="2254823" y="404524"/>
                    <a:pt x="2252298" y="405570"/>
                    <a:pt x="2249665" y="405570"/>
                  </a:cubicBezTo>
                  <a:lnTo>
                    <a:pt x="9926" y="405570"/>
                  </a:lnTo>
                  <a:cubicBezTo>
                    <a:pt x="7294" y="405570"/>
                    <a:pt x="4769" y="404524"/>
                    <a:pt x="2907" y="402663"/>
                  </a:cubicBezTo>
                  <a:cubicBezTo>
                    <a:pt x="1046" y="400801"/>
                    <a:pt x="0" y="398277"/>
                    <a:pt x="0" y="395644"/>
                  </a:cubicBezTo>
                  <a:lnTo>
                    <a:pt x="0" y="9926"/>
                  </a:lnTo>
                  <a:cubicBezTo>
                    <a:pt x="0" y="7294"/>
                    <a:pt x="1046" y="4769"/>
                    <a:pt x="2907" y="2907"/>
                  </a:cubicBezTo>
                  <a:cubicBezTo>
                    <a:pt x="4769" y="1046"/>
                    <a:pt x="7294" y="0"/>
                    <a:pt x="9926" y="0"/>
                  </a:cubicBezTo>
                  <a:close/>
                </a:path>
              </a:pathLst>
            </a:custGeom>
            <a:solidFill>
              <a:srgbClr val="000000">
                <a:alpha val="9804"/>
              </a:srgbClr>
            </a:solidFill>
          </p:spPr>
          <p:txBody>
            <a:bodyPr/>
            <a:lstStyle/>
            <a:p>
              <a:endParaRPr lang="en-US"/>
            </a:p>
          </p:txBody>
        </p:sp>
        <p:sp>
          <p:nvSpPr>
            <p:cNvPr id="24" name="TextBox 24"/>
            <p:cNvSpPr txBox="1"/>
            <p:nvPr/>
          </p:nvSpPr>
          <p:spPr>
            <a:xfrm>
              <a:off x="0" y="-47625"/>
              <a:ext cx="2259592" cy="453195"/>
            </a:xfrm>
            <a:prstGeom prst="rect">
              <a:avLst/>
            </a:prstGeom>
          </p:spPr>
          <p:txBody>
            <a:bodyPr lIns="50800" tIns="50800" rIns="50800" bIns="50800" rtlCol="0" anchor="ctr"/>
            <a:lstStyle/>
            <a:p>
              <a:pPr algn="ctr">
                <a:lnSpc>
                  <a:spcPts val="3463"/>
                </a:lnSpc>
              </a:pPr>
              <a:endParaRPr/>
            </a:p>
          </p:txBody>
        </p:sp>
      </p:grpSp>
      <p:sp>
        <p:nvSpPr>
          <p:cNvPr id="25" name="Freeform 25"/>
          <p:cNvSpPr/>
          <p:nvPr/>
        </p:nvSpPr>
        <p:spPr>
          <a:xfrm>
            <a:off x="3560998" y="8785761"/>
            <a:ext cx="1105038" cy="1067071"/>
          </a:xfrm>
          <a:custGeom>
            <a:avLst/>
            <a:gdLst/>
            <a:ahLst/>
            <a:cxnLst/>
            <a:rect l="l" t="t" r="r" b="b"/>
            <a:pathLst>
              <a:path w="1105038" h="1067071">
                <a:moveTo>
                  <a:pt x="0" y="0"/>
                </a:moveTo>
                <a:lnTo>
                  <a:pt x="1105038" y="0"/>
                </a:lnTo>
                <a:lnTo>
                  <a:pt x="1105038" y="1067071"/>
                </a:lnTo>
                <a:lnTo>
                  <a:pt x="0" y="106707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26" name="TextBox 26"/>
          <p:cNvSpPr txBox="1"/>
          <p:nvPr/>
        </p:nvSpPr>
        <p:spPr>
          <a:xfrm>
            <a:off x="3560998" y="8995764"/>
            <a:ext cx="8190762" cy="580390"/>
          </a:xfrm>
          <a:prstGeom prst="rect">
            <a:avLst/>
          </a:prstGeom>
        </p:spPr>
        <p:txBody>
          <a:bodyPr lIns="0" tIns="0" rIns="0" bIns="0" rtlCol="0" anchor="t">
            <a:spAutoFit/>
          </a:bodyPr>
          <a:lstStyle/>
          <a:p>
            <a:pPr algn="ctr">
              <a:lnSpc>
                <a:spcPts val="4759"/>
              </a:lnSpc>
            </a:pPr>
            <a:r>
              <a:rPr lang="en-US" sz="3399" dirty="0">
                <a:solidFill>
                  <a:srgbClr val="000000"/>
                </a:solidFill>
                <a:latin typeface="Canva Sans"/>
                <a:ea typeface="Canva Sans"/>
                <a:cs typeface="Canva Sans"/>
                <a:sym typeface="Canva Sans"/>
              </a:rPr>
              <a:t>Sustainability</a:t>
            </a:r>
          </a:p>
        </p:txBody>
      </p:sp>
      <p:grpSp>
        <p:nvGrpSpPr>
          <p:cNvPr id="27" name="Group 27"/>
          <p:cNvGrpSpPr/>
          <p:nvPr/>
        </p:nvGrpSpPr>
        <p:grpSpPr>
          <a:xfrm>
            <a:off x="3108516" y="1301702"/>
            <a:ext cx="8579387" cy="1539899"/>
            <a:chOff x="0" y="0"/>
            <a:chExt cx="2259592" cy="405570"/>
          </a:xfrm>
        </p:grpSpPr>
        <p:sp>
          <p:nvSpPr>
            <p:cNvPr id="28" name="Freeform 28"/>
            <p:cNvSpPr/>
            <p:nvPr/>
          </p:nvSpPr>
          <p:spPr>
            <a:xfrm>
              <a:off x="0" y="0"/>
              <a:ext cx="2259592" cy="405570"/>
            </a:xfrm>
            <a:custGeom>
              <a:avLst/>
              <a:gdLst/>
              <a:ahLst/>
              <a:cxnLst/>
              <a:rect l="l" t="t" r="r" b="b"/>
              <a:pathLst>
                <a:path w="2259592" h="405570">
                  <a:moveTo>
                    <a:pt x="9926" y="0"/>
                  </a:moveTo>
                  <a:lnTo>
                    <a:pt x="2249665" y="0"/>
                  </a:lnTo>
                  <a:cubicBezTo>
                    <a:pt x="2252298" y="0"/>
                    <a:pt x="2254823" y="1046"/>
                    <a:pt x="2256684" y="2907"/>
                  </a:cubicBezTo>
                  <a:cubicBezTo>
                    <a:pt x="2258546" y="4769"/>
                    <a:pt x="2259592" y="7294"/>
                    <a:pt x="2259592" y="9926"/>
                  </a:cubicBezTo>
                  <a:lnTo>
                    <a:pt x="2259592" y="395644"/>
                  </a:lnTo>
                  <a:cubicBezTo>
                    <a:pt x="2259592" y="398277"/>
                    <a:pt x="2258546" y="400801"/>
                    <a:pt x="2256684" y="402663"/>
                  </a:cubicBezTo>
                  <a:cubicBezTo>
                    <a:pt x="2254823" y="404524"/>
                    <a:pt x="2252298" y="405570"/>
                    <a:pt x="2249665" y="405570"/>
                  </a:cubicBezTo>
                  <a:lnTo>
                    <a:pt x="9926" y="405570"/>
                  </a:lnTo>
                  <a:cubicBezTo>
                    <a:pt x="7294" y="405570"/>
                    <a:pt x="4769" y="404524"/>
                    <a:pt x="2907" y="402663"/>
                  </a:cubicBezTo>
                  <a:cubicBezTo>
                    <a:pt x="1046" y="400801"/>
                    <a:pt x="0" y="398277"/>
                    <a:pt x="0" y="395644"/>
                  </a:cubicBezTo>
                  <a:lnTo>
                    <a:pt x="0" y="9926"/>
                  </a:lnTo>
                  <a:cubicBezTo>
                    <a:pt x="0" y="7294"/>
                    <a:pt x="1046" y="4769"/>
                    <a:pt x="2907" y="2907"/>
                  </a:cubicBezTo>
                  <a:cubicBezTo>
                    <a:pt x="4769" y="1046"/>
                    <a:pt x="7294" y="0"/>
                    <a:pt x="9926" y="0"/>
                  </a:cubicBezTo>
                  <a:close/>
                </a:path>
              </a:pathLst>
            </a:custGeom>
            <a:solidFill>
              <a:srgbClr val="000000">
                <a:alpha val="9804"/>
              </a:srgbClr>
            </a:solidFill>
          </p:spPr>
          <p:txBody>
            <a:bodyPr/>
            <a:lstStyle/>
            <a:p>
              <a:endParaRPr lang="en-US"/>
            </a:p>
          </p:txBody>
        </p:sp>
        <p:sp>
          <p:nvSpPr>
            <p:cNvPr id="29" name="TextBox 29"/>
            <p:cNvSpPr txBox="1"/>
            <p:nvPr/>
          </p:nvSpPr>
          <p:spPr>
            <a:xfrm>
              <a:off x="0" y="-47625"/>
              <a:ext cx="2259592" cy="453195"/>
            </a:xfrm>
            <a:prstGeom prst="rect">
              <a:avLst/>
            </a:prstGeom>
          </p:spPr>
          <p:txBody>
            <a:bodyPr lIns="50800" tIns="50800" rIns="50800" bIns="50800" rtlCol="0" anchor="ctr"/>
            <a:lstStyle/>
            <a:p>
              <a:pPr algn="ctr">
                <a:lnSpc>
                  <a:spcPts val="3463"/>
                </a:lnSpc>
              </a:pPr>
              <a:endParaRPr/>
            </a:p>
          </p:txBody>
        </p:sp>
      </p:grpSp>
      <p:sp>
        <p:nvSpPr>
          <p:cNvPr id="30" name="Freeform 30"/>
          <p:cNvSpPr/>
          <p:nvPr/>
        </p:nvSpPr>
        <p:spPr>
          <a:xfrm>
            <a:off x="3367371" y="1471954"/>
            <a:ext cx="1105038" cy="1067071"/>
          </a:xfrm>
          <a:custGeom>
            <a:avLst/>
            <a:gdLst/>
            <a:ahLst/>
            <a:cxnLst/>
            <a:rect l="l" t="t" r="r" b="b"/>
            <a:pathLst>
              <a:path w="1105038" h="1067071">
                <a:moveTo>
                  <a:pt x="0" y="0"/>
                </a:moveTo>
                <a:lnTo>
                  <a:pt x="1105038" y="0"/>
                </a:lnTo>
                <a:lnTo>
                  <a:pt x="1105038" y="1067071"/>
                </a:lnTo>
                <a:lnTo>
                  <a:pt x="0" y="106707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31" name="TextBox 31"/>
          <p:cNvSpPr txBox="1"/>
          <p:nvPr/>
        </p:nvSpPr>
        <p:spPr>
          <a:xfrm>
            <a:off x="3367371" y="1681957"/>
            <a:ext cx="8190762" cy="580390"/>
          </a:xfrm>
          <a:prstGeom prst="rect">
            <a:avLst/>
          </a:prstGeom>
        </p:spPr>
        <p:txBody>
          <a:bodyPr lIns="0" tIns="0" rIns="0" bIns="0" rtlCol="0" anchor="t">
            <a:spAutoFit/>
          </a:bodyPr>
          <a:lstStyle/>
          <a:p>
            <a:pPr algn="ctr">
              <a:lnSpc>
                <a:spcPts val="4759"/>
              </a:lnSpc>
            </a:pPr>
            <a:r>
              <a:rPr lang="en-US" sz="3399" dirty="0">
                <a:solidFill>
                  <a:srgbClr val="000000"/>
                </a:solidFill>
                <a:latin typeface="Canva Sans"/>
                <a:ea typeface="Canva Sans"/>
                <a:cs typeface="Canva Sans"/>
                <a:sym typeface="Canva Sans"/>
              </a:rPr>
              <a:t>Environmental Protection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1">
                                            <p:txEl>
                                              <p:pRg st="0" end="0"/>
                                            </p:txEl>
                                          </p:spTgt>
                                        </p:tgtEl>
                                        <p:attrNameLst>
                                          <p:attrName>style.visibility</p:attrName>
                                        </p:attrNameLst>
                                      </p:cBhvr>
                                      <p:to>
                                        <p:strVal val="visible"/>
                                      </p:to>
                                    </p:set>
                                    <p:animEffect transition="in" filter="fade">
                                      <p:cBhvr>
                                        <p:cTn id="7" dur="1000"/>
                                        <p:tgtEl>
                                          <p:spTgt spid="31">
                                            <p:txEl>
                                              <p:pRg st="0" end="0"/>
                                            </p:txEl>
                                          </p:spTgt>
                                        </p:tgtEl>
                                      </p:cBhvr>
                                    </p:animEffect>
                                    <p:anim calcmode="lin" valueType="num">
                                      <p:cBhvr>
                                        <p:cTn id="8" dur="10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0" end="0"/>
                                            </p:txEl>
                                          </p:spTgt>
                                        </p:tgtEl>
                                        <p:attrNameLst>
                                          <p:attrName>style.visibility</p:attrName>
                                        </p:attrNameLst>
                                      </p:cBhvr>
                                      <p:to>
                                        <p:strVal val="visible"/>
                                      </p:to>
                                    </p:set>
                                    <p:animEffect transition="in" filter="fade">
                                      <p:cBhvr>
                                        <p:cTn id="14" dur="1000"/>
                                        <p:tgtEl>
                                          <p:spTgt spid="11">
                                            <p:txEl>
                                              <p:pRg st="0" end="0"/>
                                            </p:txEl>
                                          </p:spTgt>
                                        </p:tgtEl>
                                      </p:cBhvr>
                                    </p:animEffect>
                                    <p:anim calcmode="lin" valueType="num">
                                      <p:cBhvr>
                                        <p:cTn id="15"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6">
                                            <p:txEl>
                                              <p:pRg st="0" end="0"/>
                                            </p:txEl>
                                          </p:spTgt>
                                        </p:tgtEl>
                                        <p:attrNameLst>
                                          <p:attrName>style.visibility</p:attrName>
                                        </p:attrNameLst>
                                      </p:cBhvr>
                                      <p:to>
                                        <p:strVal val="visible"/>
                                      </p:to>
                                    </p:set>
                                    <p:animEffect transition="in" filter="fade">
                                      <p:cBhvr>
                                        <p:cTn id="21" dur="1000"/>
                                        <p:tgtEl>
                                          <p:spTgt spid="16">
                                            <p:txEl>
                                              <p:pRg st="0" end="0"/>
                                            </p:txEl>
                                          </p:spTgt>
                                        </p:tgtEl>
                                      </p:cBhvr>
                                    </p:animEffect>
                                    <p:anim calcmode="lin" valueType="num">
                                      <p:cBhvr>
                                        <p:cTn id="22" dur="10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1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21">
                                            <p:txEl>
                                              <p:pRg st="0" end="0"/>
                                            </p:txEl>
                                          </p:spTgt>
                                        </p:tgtEl>
                                        <p:attrNameLst>
                                          <p:attrName>style.visibility</p:attrName>
                                        </p:attrNameLst>
                                      </p:cBhvr>
                                      <p:to>
                                        <p:strVal val="visible"/>
                                      </p:to>
                                    </p:set>
                                    <p:animEffect transition="in" filter="fade">
                                      <p:cBhvr>
                                        <p:cTn id="28" dur="1000"/>
                                        <p:tgtEl>
                                          <p:spTgt spid="21">
                                            <p:txEl>
                                              <p:pRg st="0" end="0"/>
                                            </p:txEl>
                                          </p:spTgt>
                                        </p:tgtEl>
                                      </p:cBhvr>
                                    </p:animEffect>
                                    <p:anim calcmode="lin" valueType="num">
                                      <p:cBhvr>
                                        <p:cTn id="29" dur="10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2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26">
                                            <p:txEl>
                                              <p:pRg st="0" end="0"/>
                                            </p:txEl>
                                          </p:spTgt>
                                        </p:tgtEl>
                                        <p:attrNameLst>
                                          <p:attrName>style.visibility</p:attrName>
                                        </p:attrNameLst>
                                      </p:cBhvr>
                                      <p:to>
                                        <p:strVal val="visible"/>
                                      </p:to>
                                    </p:set>
                                    <p:animEffect transition="in" filter="fade">
                                      <p:cBhvr>
                                        <p:cTn id="35" dur="1000"/>
                                        <p:tgtEl>
                                          <p:spTgt spid="26">
                                            <p:txEl>
                                              <p:pRg st="0" end="0"/>
                                            </p:txEl>
                                          </p:spTgt>
                                        </p:tgtEl>
                                      </p:cBhvr>
                                    </p:animEffect>
                                    <p:anim calcmode="lin" valueType="num">
                                      <p:cBhvr>
                                        <p:cTn id="36" dur="1000" fill="hold"/>
                                        <p:tgtEl>
                                          <p:spTgt spid="26">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2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grpSp>
        <p:nvGrpSpPr>
          <p:cNvPr id="2" name="Group 2"/>
          <p:cNvGrpSpPr/>
          <p:nvPr/>
        </p:nvGrpSpPr>
        <p:grpSpPr>
          <a:xfrm>
            <a:off x="8917513" y="-4343522"/>
            <a:ext cx="10223869" cy="8423647"/>
            <a:chOff x="0" y="0"/>
            <a:chExt cx="986504" cy="812800"/>
          </a:xfrm>
        </p:grpSpPr>
        <p:sp>
          <p:nvSpPr>
            <p:cNvPr id="3" name="Freeform 3"/>
            <p:cNvSpPr/>
            <p:nvPr/>
          </p:nvSpPr>
          <p:spPr>
            <a:xfrm>
              <a:off x="0" y="0"/>
              <a:ext cx="986504" cy="812800"/>
            </a:xfrm>
            <a:custGeom>
              <a:avLst/>
              <a:gdLst/>
              <a:ahLst/>
              <a:cxnLst/>
              <a:rect l="l" t="t" r="r" b="b"/>
              <a:pathLst>
                <a:path w="986504" h="812800">
                  <a:moveTo>
                    <a:pt x="493252" y="0"/>
                  </a:moveTo>
                  <a:cubicBezTo>
                    <a:pt x="220836" y="0"/>
                    <a:pt x="0" y="181951"/>
                    <a:pt x="0" y="406400"/>
                  </a:cubicBezTo>
                  <a:cubicBezTo>
                    <a:pt x="0" y="630849"/>
                    <a:pt x="220836" y="812800"/>
                    <a:pt x="493252" y="812800"/>
                  </a:cubicBezTo>
                  <a:cubicBezTo>
                    <a:pt x="765668" y="812800"/>
                    <a:pt x="986504" y="630849"/>
                    <a:pt x="986504" y="406400"/>
                  </a:cubicBezTo>
                  <a:cubicBezTo>
                    <a:pt x="986504" y="181951"/>
                    <a:pt x="765668" y="0"/>
                    <a:pt x="493252" y="0"/>
                  </a:cubicBezTo>
                  <a:close/>
                </a:path>
              </a:pathLst>
            </a:custGeom>
            <a:solidFill>
              <a:srgbClr val="000000">
                <a:alpha val="0"/>
              </a:srgbClr>
            </a:solidFill>
            <a:ln w="219075" cap="sq">
              <a:gradFill>
                <a:gsLst>
                  <a:gs pos="0">
                    <a:srgbClr val="2B2B2B">
                      <a:alpha val="100000"/>
                    </a:srgbClr>
                  </a:gs>
                  <a:gs pos="100000">
                    <a:srgbClr val="69BC46">
                      <a:alpha val="100000"/>
                    </a:srgbClr>
                  </a:gs>
                </a:gsLst>
                <a:lin ang="2700000"/>
              </a:gradFill>
              <a:prstDash val="solid"/>
              <a:miter/>
            </a:ln>
          </p:spPr>
          <p:txBody>
            <a:bodyPr/>
            <a:lstStyle/>
            <a:p>
              <a:endParaRPr lang="en-US"/>
            </a:p>
          </p:txBody>
        </p:sp>
        <p:sp>
          <p:nvSpPr>
            <p:cNvPr id="4" name="TextBox 4"/>
            <p:cNvSpPr txBox="1"/>
            <p:nvPr/>
          </p:nvSpPr>
          <p:spPr>
            <a:xfrm>
              <a:off x="92485" y="28575"/>
              <a:ext cx="801534" cy="708025"/>
            </a:xfrm>
            <a:prstGeom prst="rect">
              <a:avLst/>
            </a:prstGeom>
          </p:spPr>
          <p:txBody>
            <a:bodyPr lIns="50800" tIns="50800" rIns="50800" bIns="50800" rtlCol="0" anchor="ctr"/>
            <a:lstStyle/>
            <a:p>
              <a:pPr algn="ctr">
                <a:lnSpc>
                  <a:spcPts val="3463"/>
                </a:lnSpc>
              </a:pPr>
              <a:endParaRPr/>
            </a:p>
          </p:txBody>
        </p:sp>
      </p:grpSp>
      <p:sp>
        <p:nvSpPr>
          <p:cNvPr id="5" name="TextBox 5"/>
          <p:cNvSpPr txBox="1"/>
          <p:nvPr/>
        </p:nvSpPr>
        <p:spPr>
          <a:xfrm>
            <a:off x="1352505" y="3916984"/>
            <a:ext cx="11701808" cy="1028188"/>
          </a:xfrm>
          <a:prstGeom prst="rect">
            <a:avLst/>
          </a:prstGeom>
        </p:spPr>
        <p:txBody>
          <a:bodyPr lIns="0" tIns="0" rIns="0" bIns="0" rtlCol="0" anchor="t">
            <a:spAutoFit/>
          </a:bodyPr>
          <a:lstStyle/>
          <a:p>
            <a:pPr algn="l">
              <a:lnSpc>
                <a:spcPts val="7741"/>
              </a:lnSpc>
            </a:pPr>
            <a:r>
              <a:rPr lang="en-US" sz="6163" b="1" spc="579">
                <a:solidFill>
                  <a:srgbClr val="6ABB43"/>
                </a:solidFill>
                <a:latin typeface="Poppins Bold"/>
                <a:ea typeface="Poppins Bold"/>
                <a:cs typeface="Poppins Bold"/>
                <a:sym typeface="Poppins Bold"/>
              </a:rPr>
              <a:t>CONCLUSION</a:t>
            </a:r>
          </a:p>
        </p:txBody>
      </p:sp>
      <p:sp>
        <p:nvSpPr>
          <p:cNvPr id="6" name="TextBox 6"/>
          <p:cNvSpPr txBox="1"/>
          <p:nvPr/>
        </p:nvSpPr>
        <p:spPr>
          <a:xfrm>
            <a:off x="1287124" y="5478149"/>
            <a:ext cx="15972176" cy="1180465"/>
          </a:xfrm>
          <a:prstGeom prst="rect">
            <a:avLst/>
          </a:prstGeom>
        </p:spPr>
        <p:txBody>
          <a:bodyPr lIns="0" tIns="0" rIns="0" bIns="0" rtlCol="0" anchor="t">
            <a:spAutoFit/>
          </a:bodyPr>
          <a:lstStyle/>
          <a:p>
            <a:pPr algn="l">
              <a:lnSpc>
                <a:spcPts val="4759"/>
              </a:lnSpc>
            </a:pPr>
            <a:r>
              <a:rPr lang="en-US" sz="3399">
                <a:solidFill>
                  <a:srgbClr val="FFFFFF"/>
                </a:solidFill>
                <a:latin typeface="Canva Sans"/>
                <a:ea typeface="Canva Sans"/>
                <a:cs typeface="Canva Sans"/>
                <a:sym typeface="Canva Sans"/>
              </a:rPr>
              <a:t>E-waste management plays a crucial role in </a:t>
            </a:r>
            <a:r>
              <a:rPr lang="en-US" sz="3399" i="1" u="sng">
                <a:solidFill>
                  <a:srgbClr val="FFFFFF"/>
                </a:solidFill>
                <a:latin typeface="Canva Sans Italics"/>
                <a:ea typeface="Canva Sans Italics"/>
                <a:cs typeface="Canva Sans Italics"/>
                <a:sym typeface="Canva Sans Italics"/>
              </a:rPr>
              <a:t>green computing</a:t>
            </a:r>
            <a:r>
              <a:rPr lang="en-US" sz="3399">
                <a:solidFill>
                  <a:srgbClr val="FFFFFF"/>
                </a:solidFill>
                <a:latin typeface="Canva Sans"/>
                <a:ea typeface="Canva Sans"/>
                <a:cs typeface="Canva Sans"/>
                <a:sym typeface="Canva Sans"/>
              </a:rPr>
              <a:t> by promoting sustainable use of resources ensuring a greener future for computing.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TextBox 3"/>
          <p:cNvSpPr txBox="1"/>
          <p:nvPr/>
        </p:nvSpPr>
        <p:spPr>
          <a:xfrm>
            <a:off x="2391370" y="4261789"/>
            <a:ext cx="13211654" cy="1620547"/>
          </a:xfrm>
          <a:prstGeom prst="rect">
            <a:avLst/>
          </a:prstGeom>
        </p:spPr>
        <p:txBody>
          <a:bodyPr lIns="0" tIns="0" rIns="0" bIns="0" rtlCol="0" anchor="t">
            <a:spAutoFit/>
          </a:bodyPr>
          <a:lstStyle/>
          <a:p>
            <a:pPr algn="ctr">
              <a:lnSpc>
                <a:spcPts val="12209"/>
              </a:lnSpc>
            </a:pPr>
            <a:r>
              <a:rPr lang="en-US" sz="9720" b="1" spc="913">
                <a:solidFill>
                  <a:srgbClr val="FFFFFF"/>
                </a:solidFill>
                <a:latin typeface="Poppins Bold"/>
                <a:ea typeface="Poppins Bold"/>
                <a:cs typeface="Poppins Bold"/>
                <a:sym typeface="Poppins Bold"/>
              </a:rPr>
              <a:t>QUERIES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TextBox 3"/>
          <p:cNvSpPr txBox="1"/>
          <p:nvPr/>
        </p:nvSpPr>
        <p:spPr>
          <a:xfrm>
            <a:off x="2123222" y="3869491"/>
            <a:ext cx="13211654" cy="1620547"/>
          </a:xfrm>
          <a:prstGeom prst="rect">
            <a:avLst/>
          </a:prstGeom>
        </p:spPr>
        <p:txBody>
          <a:bodyPr lIns="0" tIns="0" rIns="0" bIns="0" rtlCol="0" anchor="t">
            <a:spAutoFit/>
          </a:bodyPr>
          <a:lstStyle/>
          <a:p>
            <a:pPr algn="ctr">
              <a:lnSpc>
                <a:spcPts val="12209"/>
              </a:lnSpc>
            </a:pPr>
            <a:r>
              <a:rPr lang="en-US" sz="9720" b="1" spc="913">
                <a:solidFill>
                  <a:srgbClr val="FFFFFF"/>
                </a:solidFill>
                <a:latin typeface="Poppins Bold"/>
                <a:ea typeface="Poppins Bold"/>
                <a:cs typeface="Poppins Bold"/>
                <a:sym typeface="Poppins Bold"/>
              </a:rPr>
              <a:t>THANK YOU</a:t>
            </a:r>
          </a:p>
        </p:txBody>
      </p:sp>
      <p:sp>
        <p:nvSpPr>
          <p:cNvPr id="4" name="TextBox 4"/>
          <p:cNvSpPr txBox="1"/>
          <p:nvPr/>
        </p:nvSpPr>
        <p:spPr>
          <a:xfrm>
            <a:off x="796195" y="7008910"/>
            <a:ext cx="7237297" cy="2520417"/>
          </a:xfrm>
          <a:prstGeom prst="rect">
            <a:avLst/>
          </a:prstGeom>
        </p:spPr>
        <p:txBody>
          <a:bodyPr lIns="0" tIns="0" rIns="0" bIns="0" rtlCol="0" anchor="t">
            <a:spAutoFit/>
          </a:bodyPr>
          <a:lstStyle/>
          <a:p>
            <a:pPr algn="just">
              <a:lnSpc>
                <a:spcPts val="4019"/>
              </a:lnSpc>
            </a:pPr>
            <a:r>
              <a:rPr lang="en-US" sz="3200" spc="300">
                <a:solidFill>
                  <a:srgbClr val="FFFFFF"/>
                </a:solidFill>
                <a:latin typeface="Montserrat"/>
                <a:ea typeface="Montserrat"/>
                <a:cs typeface="Montserrat"/>
                <a:sym typeface="Montserrat"/>
              </a:rPr>
              <a:t>Members :</a:t>
            </a:r>
          </a:p>
          <a:p>
            <a:pPr marL="690881" lvl="1" indent="-345440" algn="just">
              <a:lnSpc>
                <a:spcPts val="4019"/>
              </a:lnSpc>
              <a:buFont typeface="Arial"/>
              <a:buChar char="•"/>
            </a:pPr>
            <a:r>
              <a:rPr lang="en-US" sz="3200" spc="300">
                <a:solidFill>
                  <a:srgbClr val="FFFFFF"/>
                </a:solidFill>
                <a:latin typeface="Montserrat"/>
                <a:ea typeface="Montserrat"/>
                <a:cs typeface="Montserrat"/>
                <a:sym typeface="Montserrat"/>
              </a:rPr>
              <a:t>Asia Shah (7)</a:t>
            </a:r>
          </a:p>
          <a:p>
            <a:pPr marL="690881" lvl="1" indent="-345440" algn="just">
              <a:lnSpc>
                <a:spcPts val="4019"/>
              </a:lnSpc>
              <a:buFont typeface="Arial"/>
              <a:buChar char="•"/>
            </a:pPr>
            <a:r>
              <a:rPr lang="en-US" sz="3200" spc="300">
                <a:solidFill>
                  <a:srgbClr val="FFFFFF"/>
                </a:solidFill>
                <a:latin typeface="Montserrat"/>
                <a:ea typeface="Montserrat"/>
                <a:cs typeface="Montserrat"/>
                <a:sym typeface="Montserrat"/>
              </a:rPr>
              <a:t>Purnima Jogi (19)</a:t>
            </a:r>
          </a:p>
          <a:p>
            <a:pPr marL="690881" lvl="1" indent="-345440" algn="just">
              <a:lnSpc>
                <a:spcPts val="4019"/>
              </a:lnSpc>
              <a:buFont typeface="Arial"/>
              <a:buChar char="•"/>
            </a:pPr>
            <a:r>
              <a:rPr lang="en-US" sz="3200" spc="300">
                <a:solidFill>
                  <a:srgbClr val="FFFFFF"/>
                </a:solidFill>
                <a:latin typeface="Montserrat"/>
                <a:ea typeface="Montserrat"/>
                <a:cs typeface="Montserrat"/>
                <a:sym typeface="Montserrat"/>
              </a:rPr>
              <a:t>Sampada Malla (23)</a:t>
            </a:r>
          </a:p>
          <a:p>
            <a:pPr marL="690881" lvl="1" indent="-345440" algn="just">
              <a:lnSpc>
                <a:spcPts val="4019"/>
              </a:lnSpc>
              <a:buFont typeface="Arial"/>
              <a:buChar char="•"/>
            </a:pPr>
            <a:r>
              <a:rPr lang="en-US" sz="3200" spc="300">
                <a:solidFill>
                  <a:srgbClr val="FFFFFF"/>
                </a:solidFill>
                <a:latin typeface="Montserrat"/>
                <a:ea typeface="Montserrat"/>
                <a:cs typeface="Montserrat"/>
                <a:sym typeface="Montserrat"/>
              </a:rPr>
              <a:t>Kritika Thapa (33)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grpSp>
        <p:nvGrpSpPr>
          <p:cNvPr id="2" name="Group 2"/>
          <p:cNvGrpSpPr/>
          <p:nvPr/>
        </p:nvGrpSpPr>
        <p:grpSpPr>
          <a:xfrm>
            <a:off x="7566279" y="4033754"/>
            <a:ext cx="9087612" cy="2213639"/>
            <a:chOff x="0" y="0"/>
            <a:chExt cx="2393445" cy="583016"/>
          </a:xfrm>
        </p:grpSpPr>
        <p:sp>
          <p:nvSpPr>
            <p:cNvPr id="3" name="Freeform 3"/>
            <p:cNvSpPr/>
            <p:nvPr/>
          </p:nvSpPr>
          <p:spPr>
            <a:xfrm>
              <a:off x="0" y="0"/>
              <a:ext cx="2393445" cy="583016"/>
            </a:xfrm>
            <a:custGeom>
              <a:avLst/>
              <a:gdLst/>
              <a:ahLst/>
              <a:cxnLst/>
              <a:rect l="l" t="t" r="r" b="b"/>
              <a:pathLst>
                <a:path w="2393445" h="583016">
                  <a:moveTo>
                    <a:pt x="9371" y="0"/>
                  </a:moveTo>
                  <a:lnTo>
                    <a:pt x="2384074" y="0"/>
                  </a:lnTo>
                  <a:cubicBezTo>
                    <a:pt x="2389250" y="0"/>
                    <a:pt x="2393445" y="4196"/>
                    <a:pt x="2393445" y="9371"/>
                  </a:cubicBezTo>
                  <a:lnTo>
                    <a:pt x="2393445" y="573645"/>
                  </a:lnTo>
                  <a:cubicBezTo>
                    <a:pt x="2393445" y="578820"/>
                    <a:pt x="2389250" y="583016"/>
                    <a:pt x="2384074" y="583016"/>
                  </a:cubicBezTo>
                  <a:lnTo>
                    <a:pt x="9371" y="583016"/>
                  </a:lnTo>
                  <a:cubicBezTo>
                    <a:pt x="4196" y="583016"/>
                    <a:pt x="0" y="578820"/>
                    <a:pt x="0" y="573645"/>
                  </a:cubicBezTo>
                  <a:lnTo>
                    <a:pt x="0" y="9371"/>
                  </a:lnTo>
                  <a:cubicBezTo>
                    <a:pt x="0" y="4196"/>
                    <a:pt x="4196" y="0"/>
                    <a:pt x="9371" y="0"/>
                  </a:cubicBezTo>
                  <a:close/>
                </a:path>
              </a:pathLst>
            </a:custGeom>
            <a:solidFill>
              <a:srgbClr val="EBE1DB">
                <a:alpha val="9804"/>
              </a:srgbClr>
            </a:solidFill>
          </p:spPr>
          <p:txBody>
            <a:bodyPr/>
            <a:lstStyle/>
            <a:p>
              <a:endParaRPr lang="en-US"/>
            </a:p>
          </p:txBody>
        </p:sp>
        <p:sp>
          <p:nvSpPr>
            <p:cNvPr id="4" name="TextBox 4"/>
            <p:cNvSpPr txBox="1"/>
            <p:nvPr/>
          </p:nvSpPr>
          <p:spPr>
            <a:xfrm>
              <a:off x="0" y="-47625"/>
              <a:ext cx="2393445" cy="630641"/>
            </a:xfrm>
            <a:prstGeom prst="rect">
              <a:avLst/>
            </a:prstGeom>
          </p:spPr>
          <p:txBody>
            <a:bodyPr lIns="50800" tIns="50800" rIns="50800" bIns="50800" rtlCol="0" anchor="ctr"/>
            <a:lstStyle/>
            <a:p>
              <a:pPr algn="ctr">
                <a:lnSpc>
                  <a:spcPts val="3463"/>
                </a:lnSpc>
              </a:pPr>
              <a:endParaRPr/>
            </a:p>
          </p:txBody>
        </p:sp>
      </p:grpSp>
      <p:grpSp>
        <p:nvGrpSpPr>
          <p:cNvPr id="5" name="Group 5"/>
          <p:cNvGrpSpPr/>
          <p:nvPr/>
        </p:nvGrpSpPr>
        <p:grpSpPr>
          <a:xfrm>
            <a:off x="7566279" y="6609343"/>
            <a:ext cx="9087612" cy="2213639"/>
            <a:chOff x="0" y="0"/>
            <a:chExt cx="2393445" cy="583016"/>
          </a:xfrm>
        </p:grpSpPr>
        <p:sp>
          <p:nvSpPr>
            <p:cNvPr id="6" name="Freeform 6"/>
            <p:cNvSpPr/>
            <p:nvPr/>
          </p:nvSpPr>
          <p:spPr>
            <a:xfrm>
              <a:off x="0" y="0"/>
              <a:ext cx="2393445" cy="583016"/>
            </a:xfrm>
            <a:custGeom>
              <a:avLst/>
              <a:gdLst/>
              <a:ahLst/>
              <a:cxnLst/>
              <a:rect l="l" t="t" r="r" b="b"/>
              <a:pathLst>
                <a:path w="2393445" h="583016">
                  <a:moveTo>
                    <a:pt x="9371" y="0"/>
                  </a:moveTo>
                  <a:lnTo>
                    <a:pt x="2384074" y="0"/>
                  </a:lnTo>
                  <a:cubicBezTo>
                    <a:pt x="2389250" y="0"/>
                    <a:pt x="2393445" y="4196"/>
                    <a:pt x="2393445" y="9371"/>
                  </a:cubicBezTo>
                  <a:lnTo>
                    <a:pt x="2393445" y="573645"/>
                  </a:lnTo>
                  <a:cubicBezTo>
                    <a:pt x="2393445" y="578820"/>
                    <a:pt x="2389250" y="583016"/>
                    <a:pt x="2384074" y="583016"/>
                  </a:cubicBezTo>
                  <a:lnTo>
                    <a:pt x="9371" y="583016"/>
                  </a:lnTo>
                  <a:cubicBezTo>
                    <a:pt x="4196" y="583016"/>
                    <a:pt x="0" y="578820"/>
                    <a:pt x="0" y="573645"/>
                  </a:cubicBezTo>
                  <a:lnTo>
                    <a:pt x="0" y="9371"/>
                  </a:lnTo>
                  <a:cubicBezTo>
                    <a:pt x="0" y="4196"/>
                    <a:pt x="4196" y="0"/>
                    <a:pt x="9371" y="0"/>
                  </a:cubicBezTo>
                  <a:close/>
                </a:path>
              </a:pathLst>
            </a:custGeom>
            <a:solidFill>
              <a:srgbClr val="EBE1DB">
                <a:alpha val="9804"/>
              </a:srgbClr>
            </a:solidFill>
          </p:spPr>
          <p:txBody>
            <a:bodyPr/>
            <a:lstStyle/>
            <a:p>
              <a:endParaRPr lang="en-US"/>
            </a:p>
          </p:txBody>
        </p:sp>
        <p:sp>
          <p:nvSpPr>
            <p:cNvPr id="7" name="TextBox 7"/>
            <p:cNvSpPr txBox="1"/>
            <p:nvPr/>
          </p:nvSpPr>
          <p:spPr>
            <a:xfrm>
              <a:off x="0" y="-47625"/>
              <a:ext cx="2393445" cy="630641"/>
            </a:xfrm>
            <a:prstGeom prst="rect">
              <a:avLst/>
            </a:prstGeom>
          </p:spPr>
          <p:txBody>
            <a:bodyPr lIns="50800" tIns="50800" rIns="50800" bIns="50800" rtlCol="0" anchor="ctr"/>
            <a:lstStyle/>
            <a:p>
              <a:pPr algn="ctr">
                <a:lnSpc>
                  <a:spcPts val="3463"/>
                </a:lnSpc>
              </a:pPr>
              <a:endParaRPr/>
            </a:p>
          </p:txBody>
        </p:sp>
      </p:grpSp>
      <p:grpSp>
        <p:nvGrpSpPr>
          <p:cNvPr id="8" name="Group 8"/>
          <p:cNvGrpSpPr/>
          <p:nvPr/>
        </p:nvGrpSpPr>
        <p:grpSpPr>
          <a:xfrm>
            <a:off x="7587031" y="4041567"/>
            <a:ext cx="211970" cy="2205827"/>
            <a:chOff x="0" y="0"/>
            <a:chExt cx="55828" cy="580958"/>
          </a:xfrm>
        </p:grpSpPr>
        <p:sp>
          <p:nvSpPr>
            <p:cNvPr id="9" name="Freeform 9"/>
            <p:cNvSpPr/>
            <p:nvPr/>
          </p:nvSpPr>
          <p:spPr>
            <a:xfrm>
              <a:off x="0" y="0"/>
              <a:ext cx="55828" cy="580958"/>
            </a:xfrm>
            <a:custGeom>
              <a:avLst/>
              <a:gdLst/>
              <a:ahLst/>
              <a:cxnLst/>
              <a:rect l="l" t="t" r="r" b="b"/>
              <a:pathLst>
                <a:path w="55828" h="580958">
                  <a:moveTo>
                    <a:pt x="0" y="0"/>
                  </a:moveTo>
                  <a:lnTo>
                    <a:pt x="55828" y="0"/>
                  </a:lnTo>
                  <a:lnTo>
                    <a:pt x="55828" y="580958"/>
                  </a:lnTo>
                  <a:lnTo>
                    <a:pt x="0" y="580958"/>
                  </a:lnTo>
                  <a:close/>
                </a:path>
              </a:pathLst>
            </a:custGeom>
            <a:solidFill>
              <a:srgbClr val="6ABB43"/>
            </a:solidFill>
          </p:spPr>
          <p:txBody>
            <a:bodyPr/>
            <a:lstStyle/>
            <a:p>
              <a:endParaRPr lang="en-US"/>
            </a:p>
          </p:txBody>
        </p:sp>
        <p:sp>
          <p:nvSpPr>
            <p:cNvPr id="10" name="TextBox 10"/>
            <p:cNvSpPr txBox="1"/>
            <p:nvPr/>
          </p:nvSpPr>
          <p:spPr>
            <a:xfrm>
              <a:off x="0" y="-47625"/>
              <a:ext cx="55828" cy="628583"/>
            </a:xfrm>
            <a:prstGeom prst="rect">
              <a:avLst/>
            </a:prstGeom>
          </p:spPr>
          <p:txBody>
            <a:bodyPr lIns="50800" tIns="50800" rIns="50800" bIns="50800" rtlCol="0" anchor="ctr"/>
            <a:lstStyle/>
            <a:p>
              <a:pPr algn="ctr">
                <a:lnSpc>
                  <a:spcPts val="3463"/>
                </a:lnSpc>
              </a:pPr>
              <a:endParaRPr/>
            </a:p>
          </p:txBody>
        </p:sp>
      </p:grpSp>
      <p:grpSp>
        <p:nvGrpSpPr>
          <p:cNvPr id="11" name="Group 11"/>
          <p:cNvGrpSpPr/>
          <p:nvPr/>
        </p:nvGrpSpPr>
        <p:grpSpPr>
          <a:xfrm>
            <a:off x="7587031" y="6617156"/>
            <a:ext cx="211970" cy="2205827"/>
            <a:chOff x="0" y="0"/>
            <a:chExt cx="55828" cy="580958"/>
          </a:xfrm>
        </p:grpSpPr>
        <p:sp>
          <p:nvSpPr>
            <p:cNvPr id="12" name="Freeform 12"/>
            <p:cNvSpPr/>
            <p:nvPr/>
          </p:nvSpPr>
          <p:spPr>
            <a:xfrm>
              <a:off x="0" y="0"/>
              <a:ext cx="55828" cy="580958"/>
            </a:xfrm>
            <a:custGeom>
              <a:avLst/>
              <a:gdLst/>
              <a:ahLst/>
              <a:cxnLst/>
              <a:rect l="l" t="t" r="r" b="b"/>
              <a:pathLst>
                <a:path w="55828" h="580958">
                  <a:moveTo>
                    <a:pt x="0" y="0"/>
                  </a:moveTo>
                  <a:lnTo>
                    <a:pt x="55828" y="0"/>
                  </a:lnTo>
                  <a:lnTo>
                    <a:pt x="55828" y="580958"/>
                  </a:lnTo>
                  <a:lnTo>
                    <a:pt x="0" y="580958"/>
                  </a:lnTo>
                  <a:close/>
                </a:path>
              </a:pathLst>
            </a:custGeom>
            <a:solidFill>
              <a:srgbClr val="6ABB43"/>
            </a:solidFill>
          </p:spPr>
          <p:txBody>
            <a:bodyPr/>
            <a:lstStyle/>
            <a:p>
              <a:endParaRPr lang="en-US"/>
            </a:p>
          </p:txBody>
        </p:sp>
        <p:sp>
          <p:nvSpPr>
            <p:cNvPr id="13" name="TextBox 13"/>
            <p:cNvSpPr txBox="1"/>
            <p:nvPr/>
          </p:nvSpPr>
          <p:spPr>
            <a:xfrm>
              <a:off x="0" y="-47625"/>
              <a:ext cx="55828" cy="628583"/>
            </a:xfrm>
            <a:prstGeom prst="rect">
              <a:avLst/>
            </a:prstGeom>
          </p:spPr>
          <p:txBody>
            <a:bodyPr lIns="50800" tIns="50800" rIns="50800" bIns="50800" rtlCol="0" anchor="ctr"/>
            <a:lstStyle/>
            <a:p>
              <a:pPr algn="ctr">
                <a:lnSpc>
                  <a:spcPts val="3463"/>
                </a:lnSpc>
              </a:pPr>
              <a:endParaRPr/>
            </a:p>
          </p:txBody>
        </p:sp>
      </p:grpSp>
      <p:sp>
        <p:nvSpPr>
          <p:cNvPr id="14" name="Freeform 14"/>
          <p:cNvSpPr/>
          <p:nvPr/>
        </p:nvSpPr>
        <p:spPr>
          <a:xfrm>
            <a:off x="8311020" y="4657444"/>
            <a:ext cx="1154001" cy="1336212"/>
          </a:xfrm>
          <a:custGeom>
            <a:avLst/>
            <a:gdLst/>
            <a:ahLst/>
            <a:cxnLst/>
            <a:rect l="l" t="t" r="r" b="b"/>
            <a:pathLst>
              <a:path w="1154001" h="1336212">
                <a:moveTo>
                  <a:pt x="0" y="0"/>
                </a:moveTo>
                <a:lnTo>
                  <a:pt x="1154001" y="0"/>
                </a:lnTo>
                <a:lnTo>
                  <a:pt x="1154001" y="1336212"/>
                </a:lnTo>
                <a:lnTo>
                  <a:pt x="0" y="133621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Freeform 15"/>
          <p:cNvSpPr/>
          <p:nvPr/>
        </p:nvSpPr>
        <p:spPr>
          <a:xfrm>
            <a:off x="1326828" y="4280358"/>
            <a:ext cx="3621024" cy="4114800"/>
          </a:xfrm>
          <a:custGeom>
            <a:avLst/>
            <a:gdLst/>
            <a:ahLst/>
            <a:cxnLst/>
            <a:rect l="l" t="t" r="r" b="b"/>
            <a:pathLst>
              <a:path w="3621024" h="4114800">
                <a:moveTo>
                  <a:pt x="0" y="0"/>
                </a:moveTo>
                <a:lnTo>
                  <a:pt x="3621024" y="0"/>
                </a:lnTo>
                <a:lnTo>
                  <a:pt x="3621024"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6" name="Freeform 16"/>
          <p:cNvSpPr/>
          <p:nvPr/>
        </p:nvSpPr>
        <p:spPr>
          <a:xfrm>
            <a:off x="8373788" y="6976500"/>
            <a:ext cx="1210031" cy="1418657"/>
          </a:xfrm>
          <a:custGeom>
            <a:avLst/>
            <a:gdLst/>
            <a:ahLst/>
            <a:cxnLst/>
            <a:rect l="l" t="t" r="r" b="b"/>
            <a:pathLst>
              <a:path w="1210031" h="1418657">
                <a:moveTo>
                  <a:pt x="0" y="0"/>
                </a:moveTo>
                <a:lnTo>
                  <a:pt x="1210031" y="0"/>
                </a:lnTo>
                <a:lnTo>
                  <a:pt x="1210031" y="1418658"/>
                </a:lnTo>
                <a:lnTo>
                  <a:pt x="0" y="141865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7" name="TextBox 17"/>
          <p:cNvSpPr txBox="1"/>
          <p:nvPr/>
        </p:nvSpPr>
        <p:spPr>
          <a:xfrm>
            <a:off x="9806024" y="5044232"/>
            <a:ext cx="6430415" cy="514350"/>
          </a:xfrm>
          <a:prstGeom prst="rect">
            <a:avLst/>
          </a:prstGeom>
        </p:spPr>
        <p:txBody>
          <a:bodyPr lIns="0" tIns="0" rIns="0" bIns="0" rtlCol="0" anchor="t">
            <a:spAutoFit/>
          </a:bodyPr>
          <a:lstStyle/>
          <a:p>
            <a:pPr algn="l">
              <a:lnSpc>
                <a:spcPts val="4200"/>
              </a:lnSpc>
            </a:pPr>
            <a:r>
              <a:rPr lang="en-US" sz="3000" dirty="0">
                <a:solidFill>
                  <a:srgbClr val="FFFFFF"/>
                </a:solidFill>
                <a:latin typeface="Montserrat"/>
                <a:ea typeface="Montserrat"/>
                <a:cs typeface="Montserrat"/>
                <a:sym typeface="Montserrat"/>
              </a:rPr>
              <a:t>Reducing Carbon Footprints</a:t>
            </a:r>
          </a:p>
        </p:txBody>
      </p:sp>
      <p:sp>
        <p:nvSpPr>
          <p:cNvPr id="18" name="TextBox 18"/>
          <p:cNvSpPr txBox="1"/>
          <p:nvPr/>
        </p:nvSpPr>
        <p:spPr>
          <a:xfrm>
            <a:off x="9806024" y="7523136"/>
            <a:ext cx="6430415" cy="514350"/>
          </a:xfrm>
          <a:prstGeom prst="rect">
            <a:avLst/>
          </a:prstGeom>
        </p:spPr>
        <p:txBody>
          <a:bodyPr lIns="0" tIns="0" rIns="0" bIns="0" rtlCol="0" anchor="t">
            <a:spAutoFit/>
          </a:bodyPr>
          <a:lstStyle/>
          <a:p>
            <a:pPr algn="l">
              <a:lnSpc>
                <a:spcPts val="4200"/>
              </a:lnSpc>
            </a:pPr>
            <a:r>
              <a:rPr lang="en-US" sz="3000" dirty="0">
                <a:solidFill>
                  <a:srgbClr val="FFFFFF"/>
                </a:solidFill>
                <a:latin typeface="Montserrat"/>
                <a:ea typeface="Montserrat"/>
                <a:cs typeface="Montserrat"/>
                <a:sym typeface="Montserrat"/>
              </a:rPr>
              <a:t>Promoting Sustainable Practice</a:t>
            </a:r>
          </a:p>
        </p:txBody>
      </p:sp>
      <p:sp>
        <p:nvSpPr>
          <p:cNvPr id="19" name="TextBox 19"/>
          <p:cNvSpPr txBox="1"/>
          <p:nvPr/>
        </p:nvSpPr>
        <p:spPr>
          <a:xfrm>
            <a:off x="1028700" y="933450"/>
            <a:ext cx="5389245" cy="1005078"/>
          </a:xfrm>
          <a:prstGeom prst="rect">
            <a:avLst/>
          </a:prstGeom>
        </p:spPr>
        <p:txBody>
          <a:bodyPr lIns="0" tIns="0" rIns="0" bIns="0" rtlCol="0" anchor="t">
            <a:spAutoFit/>
          </a:bodyPr>
          <a:lstStyle/>
          <a:p>
            <a:pPr algn="l">
              <a:lnSpc>
                <a:spcPts val="7536"/>
              </a:lnSpc>
            </a:pPr>
            <a:r>
              <a:rPr lang="en-US" sz="6000" b="1" spc="564">
                <a:solidFill>
                  <a:srgbClr val="FFFFFF"/>
                </a:solidFill>
                <a:latin typeface="Poppins Bold"/>
                <a:ea typeface="Poppins Bold"/>
                <a:cs typeface="Poppins Bold"/>
                <a:sym typeface="Poppins Bold"/>
              </a:rPr>
              <a:t>About</a:t>
            </a:r>
          </a:p>
        </p:txBody>
      </p:sp>
      <p:sp>
        <p:nvSpPr>
          <p:cNvPr id="20" name="TextBox 20"/>
          <p:cNvSpPr txBox="1"/>
          <p:nvPr/>
        </p:nvSpPr>
        <p:spPr>
          <a:xfrm>
            <a:off x="1028700" y="2059038"/>
            <a:ext cx="6851871" cy="821690"/>
          </a:xfrm>
          <a:prstGeom prst="rect">
            <a:avLst/>
          </a:prstGeom>
        </p:spPr>
        <p:txBody>
          <a:bodyPr lIns="0" tIns="0" rIns="0" bIns="0" rtlCol="0" anchor="t">
            <a:spAutoFit/>
          </a:bodyPr>
          <a:lstStyle/>
          <a:p>
            <a:pPr algn="l">
              <a:lnSpc>
                <a:spcPts val="6280"/>
              </a:lnSpc>
            </a:pPr>
            <a:r>
              <a:rPr lang="en-US" sz="5000" b="1" spc="470">
                <a:solidFill>
                  <a:srgbClr val="6ABB43"/>
                </a:solidFill>
                <a:latin typeface="Poppins Bold"/>
                <a:ea typeface="Poppins Bold"/>
                <a:cs typeface="Poppins Bold"/>
                <a:sym typeface="Poppins Bold"/>
              </a:rPr>
              <a:t>Green Computing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down)">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wipe(down)">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99461" y="0"/>
            <a:ext cx="4473941" cy="10287000"/>
            <a:chOff x="0" y="0"/>
            <a:chExt cx="693131" cy="1593725"/>
          </a:xfrm>
        </p:grpSpPr>
        <p:sp>
          <p:nvSpPr>
            <p:cNvPr id="3" name="Freeform 3"/>
            <p:cNvSpPr/>
            <p:nvPr/>
          </p:nvSpPr>
          <p:spPr>
            <a:xfrm flipH="1">
              <a:off x="0" y="0"/>
              <a:ext cx="693131" cy="1593725"/>
            </a:xfrm>
            <a:custGeom>
              <a:avLst/>
              <a:gdLst/>
              <a:ahLst/>
              <a:cxnLst/>
              <a:rect l="l" t="t" r="r" b="b"/>
              <a:pathLst>
                <a:path w="693131" h="1593725">
                  <a:moveTo>
                    <a:pt x="693131" y="0"/>
                  </a:moveTo>
                  <a:lnTo>
                    <a:pt x="0" y="0"/>
                  </a:lnTo>
                  <a:lnTo>
                    <a:pt x="0" y="1593725"/>
                  </a:lnTo>
                  <a:lnTo>
                    <a:pt x="693131" y="1593725"/>
                  </a:lnTo>
                  <a:close/>
                </a:path>
              </a:pathLst>
            </a:custGeom>
            <a:blipFill>
              <a:blip r:embed="rId2"/>
              <a:stretch>
                <a:fillRect l="-42294" r="-10897"/>
              </a:stretch>
            </a:blipFill>
          </p:spPr>
          <p:txBody>
            <a:bodyPr/>
            <a:lstStyle/>
            <a:p>
              <a:endParaRPr lang="en-US"/>
            </a:p>
          </p:txBody>
        </p:sp>
      </p:grpSp>
      <p:sp>
        <p:nvSpPr>
          <p:cNvPr id="4" name="Freeform 4"/>
          <p:cNvSpPr/>
          <p:nvPr/>
        </p:nvSpPr>
        <p:spPr>
          <a:xfrm rot="2322051">
            <a:off x="2327545" y="3179608"/>
            <a:ext cx="16913687" cy="2890703"/>
          </a:xfrm>
          <a:custGeom>
            <a:avLst/>
            <a:gdLst/>
            <a:ahLst/>
            <a:cxnLst/>
            <a:rect l="l" t="t" r="r" b="b"/>
            <a:pathLst>
              <a:path w="16913687" h="2890703">
                <a:moveTo>
                  <a:pt x="0" y="0"/>
                </a:moveTo>
                <a:lnTo>
                  <a:pt x="16913687" y="0"/>
                </a:lnTo>
                <a:lnTo>
                  <a:pt x="16913687" y="2890703"/>
                </a:lnTo>
                <a:lnTo>
                  <a:pt x="0" y="2890703"/>
                </a:lnTo>
                <a:lnTo>
                  <a:pt x="0" y="0"/>
                </a:lnTo>
                <a:close/>
              </a:path>
            </a:pathLst>
          </a:custGeom>
          <a:blipFill>
            <a:blip r:embed="rId3">
              <a:alphaModFix amt="12000"/>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TextBox 5"/>
          <p:cNvSpPr txBox="1"/>
          <p:nvPr/>
        </p:nvSpPr>
        <p:spPr>
          <a:xfrm>
            <a:off x="4246476" y="1123618"/>
            <a:ext cx="7207226" cy="675691"/>
          </a:xfrm>
          <a:prstGeom prst="rect">
            <a:avLst/>
          </a:prstGeom>
        </p:spPr>
        <p:txBody>
          <a:bodyPr lIns="0" tIns="0" rIns="0" bIns="0" rtlCol="0" anchor="t">
            <a:spAutoFit/>
          </a:bodyPr>
          <a:lstStyle/>
          <a:p>
            <a:pPr algn="l">
              <a:lnSpc>
                <a:spcPts val="5149"/>
              </a:lnSpc>
            </a:pPr>
            <a:r>
              <a:rPr lang="en-US" sz="4100" b="1" spc="385">
                <a:solidFill>
                  <a:srgbClr val="6ABB43"/>
                </a:solidFill>
                <a:latin typeface="Poppins Bold"/>
                <a:ea typeface="Poppins Bold"/>
                <a:cs typeface="Poppins Bold"/>
                <a:sym typeface="Poppins Bold"/>
              </a:rPr>
              <a:t>References</a:t>
            </a:r>
          </a:p>
        </p:txBody>
      </p:sp>
      <p:sp>
        <p:nvSpPr>
          <p:cNvPr id="6" name="TextBox 6"/>
          <p:cNvSpPr txBox="1"/>
          <p:nvPr/>
        </p:nvSpPr>
        <p:spPr>
          <a:xfrm>
            <a:off x="3947828" y="2156569"/>
            <a:ext cx="13197172" cy="6950044"/>
          </a:xfrm>
          <a:prstGeom prst="rect">
            <a:avLst/>
          </a:prstGeom>
        </p:spPr>
        <p:txBody>
          <a:bodyPr wrap="square" lIns="0" tIns="0" rIns="0" bIns="0" rtlCol="0" anchor="t">
            <a:spAutoFit/>
          </a:bodyPr>
          <a:lstStyle/>
          <a:p>
            <a:pPr marL="647700" lvl="1" indent="-323850" algn="l">
              <a:lnSpc>
                <a:spcPts val="4200"/>
              </a:lnSpc>
              <a:buAutoNum type="arabicPeriod"/>
            </a:pPr>
            <a:r>
              <a:rPr lang="en-US" sz="2500" dirty="0">
                <a:solidFill>
                  <a:srgbClr val="000000"/>
                </a:solidFill>
                <a:latin typeface="Canva Sans"/>
                <a:ea typeface="Canva Sans"/>
                <a:cs typeface="Canva Sans"/>
                <a:sym typeface="Canva Sans"/>
              </a:rPr>
              <a:t>Shahabuddin, M., Uddin, M. N., Chowdhury, J. I., Ahmed, S. F., Uddin, M. N., </a:t>
            </a:r>
            <a:r>
              <a:rPr lang="en-US" sz="2500" dirty="0" err="1">
                <a:solidFill>
                  <a:srgbClr val="000000"/>
                </a:solidFill>
                <a:latin typeface="Canva Sans"/>
                <a:ea typeface="Canva Sans"/>
                <a:cs typeface="Canva Sans"/>
                <a:sym typeface="Canva Sans"/>
              </a:rPr>
              <a:t>Mofijur</a:t>
            </a:r>
            <a:r>
              <a:rPr lang="en-US" sz="2500" dirty="0">
                <a:solidFill>
                  <a:srgbClr val="000000"/>
                </a:solidFill>
                <a:latin typeface="Canva Sans"/>
                <a:ea typeface="Canva Sans"/>
                <a:cs typeface="Canva Sans"/>
                <a:sym typeface="Canva Sans"/>
              </a:rPr>
              <a:t>, M., &amp; Uddin, M. A. (2023). A review of the recent development, challenges, and opportunities of electronic waste (e-waste). International Journal of Environmental Science and Technology, 20(4), 4513-4520.</a:t>
            </a:r>
          </a:p>
          <a:p>
            <a:pPr marL="647700" lvl="1" indent="-323850" algn="l">
              <a:lnSpc>
                <a:spcPts val="4200"/>
              </a:lnSpc>
              <a:buAutoNum type="arabicPeriod"/>
            </a:pPr>
            <a:r>
              <a:rPr lang="en-US" sz="2500" dirty="0">
                <a:solidFill>
                  <a:srgbClr val="000000"/>
                </a:solidFill>
                <a:latin typeface="Canva Sans"/>
                <a:ea typeface="Canva Sans"/>
                <a:cs typeface="Canva Sans"/>
                <a:sym typeface="Canva Sans"/>
              </a:rPr>
              <a:t>Anwar, S., Ghaffar, M., Razzaq, F., &amp; Bibi, B. (2018). E-waste reduction via virtualization in green computing. American Scientific Research Journal for Engineering, Technology, and Sciences (ASRJETS), 41(1), 1-11.</a:t>
            </a:r>
          </a:p>
          <a:p>
            <a:pPr marL="647700" lvl="1" indent="-323850" algn="l">
              <a:lnSpc>
                <a:spcPts val="4200"/>
              </a:lnSpc>
              <a:buAutoNum type="arabicPeriod"/>
            </a:pPr>
            <a:r>
              <a:rPr lang="en-US" sz="2500" dirty="0">
                <a:solidFill>
                  <a:srgbClr val="000000"/>
                </a:solidFill>
                <a:latin typeface="Canva Sans"/>
                <a:ea typeface="Canva Sans"/>
                <a:cs typeface="Canva Sans"/>
                <a:sym typeface="Canva Sans"/>
              </a:rPr>
              <a:t>Liu, K., Tan, Q., Yu, J., &amp; Wang, M. (2023). A global perspective on e-waste recycling. Circular Economy, 2(1), 100028.</a:t>
            </a:r>
          </a:p>
          <a:p>
            <a:pPr marL="647700" lvl="1" indent="-323850" algn="l">
              <a:lnSpc>
                <a:spcPts val="4200"/>
              </a:lnSpc>
              <a:buAutoNum type="arabicPeriod"/>
            </a:pPr>
            <a:r>
              <a:rPr lang="en-US" sz="2500" dirty="0" err="1">
                <a:solidFill>
                  <a:srgbClr val="000000"/>
                </a:solidFill>
                <a:latin typeface="Canva Sans"/>
                <a:ea typeface="Canva Sans"/>
                <a:cs typeface="Canva Sans"/>
                <a:sym typeface="Canva Sans"/>
              </a:rPr>
              <a:t>Rautela</a:t>
            </a:r>
            <a:r>
              <a:rPr lang="en-US" sz="2500" dirty="0">
                <a:solidFill>
                  <a:srgbClr val="000000"/>
                </a:solidFill>
                <a:latin typeface="Canva Sans"/>
                <a:ea typeface="Canva Sans"/>
                <a:cs typeface="Canva Sans"/>
                <a:sym typeface="Canva Sans"/>
              </a:rPr>
              <a:t>, R., Arya, S., Vishwakarma, S., Lee, J., Kim, K. H., &amp; Kumar, S. (2021). E-waste management and its effects on the environment and human health. Science of the total environment, 773, 145623.</a:t>
            </a:r>
          </a:p>
          <a:p>
            <a:pPr algn="l">
              <a:lnSpc>
                <a:spcPts val="4200"/>
              </a:lnSpc>
            </a:pPr>
            <a:endParaRPr lang="en-US" sz="2500" dirty="0">
              <a:solidFill>
                <a:srgbClr val="000000"/>
              </a:solidFill>
              <a:latin typeface="Canva Sans"/>
              <a:ea typeface="Canva Sans"/>
              <a:cs typeface="Canva Sans"/>
              <a:sym typeface="Canva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5515FE-EE66-4AAC-6965-37D61A280BBF}"/>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975618D0-7C04-150D-F557-0473A9025DFB}"/>
              </a:ext>
            </a:extLst>
          </p:cNvPr>
          <p:cNvGrpSpPr/>
          <p:nvPr/>
        </p:nvGrpSpPr>
        <p:grpSpPr>
          <a:xfrm>
            <a:off x="-999461" y="0"/>
            <a:ext cx="4473941" cy="10287000"/>
            <a:chOff x="0" y="0"/>
            <a:chExt cx="693131" cy="1593725"/>
          </a:xfrm>
        </p:grpSpPr>
        <p:sp>
          <p:nvSpPr>
            <p:cNvPr id="3" name="Freeform 3">
              <a:extLst>
                <a:ext uri="{FF2B5EF4-FFF2-40B4-BE49-F238E27FC236}">
                  <a16:creationId xmlns:a16="http://schemas.microsoft.com/office/drawing/2014/main" id="{E29C2484-5249-5FA2-E3E5-523054690F61}"/>
                </a:ext>
              </a:extLst>
            </p:cNvPr>
            <p:cNvSpPr/>
            <p:nvPr/>
          </p:nvSpPr>
          <p:spPr>
            <a:xfrm flipH="1">
              <a:off x="0" y="0"/>
              <a:ext cx="693131" cy="1593725"/>
            </a:xfrm>
            <a:custGeom>
              <a:avLst/>
              <a:gdLst/>
              <a:ahLst/>
              <a:cxnLst/>
              <a:rect l="l" t="t" r="r" b="b"/>
              <a:pathLst>
                <a:path w="693131" h="1593725">
                  <a:moveTo>
                    <a:pt x="693131" y="0"/>
                  </a:moveTo>
                  <a:lnTo>
                    <a:pt x="0" y="0"/>
                  </a:lnTo>
                  <a:lnTo>
                    <a:pt x="0" y="1593725"/>
                  </a:lnTo>
                  <a:lnTo>
                    <a:pt x="693131" y="1593725"/>
                  </a:lnTo>
                  <a:close/>
                </a:path>
              </a:pathLst>
            </a:custGeom>
            <a:blipFill>
              <a:blip r:embed="rId2"/>
              <a:stretch>
                <a:fillRect l="-42294" r="-10897"/>
              </a:stretch>
            </a:blipFill>
          </p:spPr>
          <p:txBody>
            <a:bodyPr/>
            <a:lstStyle/>
            <a:p>
              <a:endParaRPr lang="en-US"/>
            </a:p>
          </p:txBody>
        </p:sp>
      </p:grpSp>
      <p:sp>
        <p:nvSpPr>
          <p:cNvPr id="4" name="Freeform 4">
            <a:extLst>
              <a:ext uri="{FF2B5EF4-FFF2-40B4-BE49-F238E27FC236}">
                <a16:creationId xmlns:a16="http://schemas.microsoft.com/office/drawing/2014/main" id="{08B7A971-EF84-B3F0-531A-EAA35BD09F2A}"/>
              </a:ext>
            </a:extLst>
          </p:cNvPr>
          <p:cNvSpPr/>
          <p:nvPr/>
        </p:nvSpPr>
        <p:spPr>
          <a:xfrm rot="2322051">
            <a:off x="2323796" y="3255808"/>
            <a:ext cx="16913687" cy="2890703"/>
          </a:xfrm>
          <a:custGeom>
            <a:avLst/>
            <a:gdLst/>
            <a:ahLst/>
            <a:cxnLst/>
            <a:rect l="l" t="t" r="r" b="b"/>
            <a:pathLst>
              <a:path w="16913687" h="2890703">
                <a:moveTo>
                  <a:pt x="0" y="0"/>
                </a:moveTo>
                <a:lnTo>
                  <a:pt x="16913687" y="0"/>
                </a:lnTo>
                <a:lnTo>
                  <a:pt x="16913687" y="2890703"/>
                </a:lnTo>
                <a:lnTo>
                  <a:pt x="0" y="2890703"/>
                </a:lnTo>
                <a:lnTo>
                  <a:pt x="0" y="0"/>
                </a:lnTo>
                <a:close/>
              </a:path>
            </a:pathLst>
          </a:custGeom>
          <a:blipFill>
            <a:blip r:embed="rId3">
              <a:alphaModFix amt="12000"/>
              <a:extLst>
                <a:ext uri="{96DAC541-7B7A-43D3-8B79-37D633B846F1}">
                  <asvg:svgBlip xmlns:asvg="http://schemas.microsoft.com/office/drawing/2016/SVG/main" r:embed="rId4"/>
                </a:ext>
              </a:extLst>
            </a:blip>
            <a:stretch>
              <a:fillRect/>
            </a:stretch>
          </a:blipFill>
        </p:spPr>
        <p:txBody>
          <a:bodyPr/>
          <a:lstStyle/>
          <a:p>
            <a:endParaRPr lang="en-US"/>
          </a:p>
        </p:txBody>
      </p:sp>
      <p:sp>
        <p:nvSpPr>
          <p:cNvPr id="5" name="TextBox 5">
            <a:extLst>
              <a:ext uri="{FF2B5EF4-FFF2-40B4-BE49-F238E27FC236}">
                <a16:creationId xmlns:a16="http://schemas.microsoft.com/office/drawing/2014/main" id="{6A9040FE-1AA0-66CE-9F6A-F235E8FFABDC}"/>
              </a:ext>
            </a:extLst>
          </p:cNvPr>
          <p:cNvSpPr txBox="1"/>
          <p:nvPr/>
        </p:nvSpPr>
        <p:spPr>
          <a:xfrm>
            <a:off x="4246476" y="3086100"/>
            <a:ext cx="7207226" cy="637739"/>
          </a:xfrm>
          <a:prstGeom prst="rect">
            <a:avLst/>
          </a:prstGeom>
        </p:spPr>
        <p:txBody>
          <a:bodyPr lIns="0" tIns="0" rIns="0" bIns="0" rtlCol="0" anchor="t">
            <a:spAutoFit/>
          </a:bodyPr>
          <a:lstStyle/>
          <a:p>
            <a:pPr algn="l">
              <a:lnSpc>
                <a:spcPts val="5149"/>
              </a:lnSpc>
            </a:pPr>
            <a:r>
              <a:rPr lang="en-US" sz="4100" b="1" spc="385" dirty="0">
                <a:solidFill>
                  <a:srgbClr val="6ABB43"/>
                </a:solidFill>
                <a:latin typeface="Poppins Bold"/>
                <a:ea typeface="Poppins Bold"/>
                <a:cs typeface="Poppins Bold"/>
                <a:sym typeface="Poppins Bold"/>
              </a:rPr>
              <a:t>Problem Statement</a:t>
            </a:r>
          </a:p>
        </p:txBody>
      </p:sp>
      <p:sp>
        <p:nvSpPr>
          <p:cNvPr id="6" name="TextBox 6">
            <a:extLst>
              <a:ext uri="{FF2B5EF4-FFF2-40B4-BE49-F238E27FC236}">
                <a16:creationId xmlns:a16="http://schemas.microsoft.com/office/drawing/2014/main" id="{3BC4363F-57BD-3B9A-668F-BF76409388B1}"/>
              </a:ext>
            </a:extLst>
          </p:cNvPr>
          <p:cNvSpPr txBox="1"/>
          <p:nvPr/>
        </p:nvSpPr>
        <p:spPr>
          <a:xfrm>
            <a:off x="4246476" y="4288888"/>
            <a:ext cx="13349571" cy="3256725"/>
          </a:xfrm>
          <a:prstGeom prst="rect">
            <a:avLst/>
          </a:prstGeom>
        </p:spPr>
        <p:txBody>
          <a:bodyPr wrap="square" lIns="0" tIns="0" rIns="0" bIns="0" rtlCol="0" anchor="t">
            <a:spAutoFit/>
          </a:bodyPr>
          <a:lstStyle/>
          <a:p>
            <a:pPr algn="l">
              <a:lnSpc>
                <a:spcPts val="5366"/>
              </a:lnSpc>
            </a:pPr>
            <a:r>
              <a:rPr lang="en-US" sz="2500" dirty="0">
                <a:solidFill>
                  <a:srgbClr val="000000"/>
                </a:solidFill>
                <a:latin typeface="Canva Sans"/>
                <a:ea typeface="Canva Sans"/>
                <a:cs typeface="Canva Sans"/>
                <a:sym typeface="Canva Sans"/>
              </a:rPr>
              <a:t>The rapid growth of electronic devices has led to increase in electronic waste</a:t>
            </a:r>
          </a:p>
          <a:p>
            <a:pPr algn="l">
              <a:lnSpc>
                <a:spcPts val="5366"/>
              </a:lnSpc>
            </a:pPr>
            <a:r>
              <a:rPr lang="en-US" sz="2500" dirty="0">
                <a:solidFill>
                  <a:srgbClr val="000000"/>
                </a:solidFill>
                <a:latin typeface="Canva Sans"/>
                <a:ea typeface="Canva Sans"/>
                <a:cs typeface="Canva Sans"/>
                <a:sym typeface="Canva Sans"/>
              </a:rPr>
              <a:t>(e-waste).</a:t>
            </a:r>
          </a:p>
          <a:p>
            <a:pPr algn="l">
              <a:lnSpc>
                <a:spcPts val="5366"/>
              </a:lnSpc>
            </a:pPr>
            <a:r>
              <a:rPr lang="en-US" sz="2500" dirty="0">
                <a:solidFill>
                  <a:srgbClr val="000000"/>
                </a:solidFill>
                <a:latin typeface="Canva Sans"/>
                <a:ea typeface="Canva Sans"/>
                <a:cs typeface="Canva Sans"/>
                <a:sym typeface="Canva Sans"/>
              </a:rPr>
              <a:t>This research explores the state of e-waste and the challenges and the opportunities of e-waste management.</a:t>
            </a:r>
          </a:p>
          <a:p>
            <a:pPr algn="l">
              <a:lnSpc>
                <a:spcPts val="4200"/>
              </a:lnSpc>
            </a:pPr>
            <a:endParaRPr lang="en-US" sz="2500" dirty="0">
              <a:solidFill>
                <a:srgbClr val="000000"/>
              </a:solidFill>
              <a:latin typeface="Canva Sans"/>
              <a:ea typeface="Canva Sans"/>
              <a:cs typeface="Canva Sans"/>
              <a:sym typeface="Canva Sans"/>
            </a:endParaRPr>
          </a:p>
        </p:txBody>
      </p:sp>
    </p:spTree>
    <p:extLst>
      <p:ext uri="{BB962C8B-B14F-4D97-AF65-F5344CB8AC3E}">
        <p14:creationId xmlns:p14="http://schemas.microsoft.com/office/powerpoint/2010/main" val="53015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txBody>
          <a:bodyPr/>
          <a:lstStyle/>
          <a:p>
            <a:endParaRPr lang="en-US"/>
          </a:p>
        </p:txBody>
      </p:sp>
      <p:sp>
        <p:nvSpPr>
          <p:cNvPr id="3" name="TextBox 3"/>
          <p:cNvSpPr txBox="1"/>
          <p:nvPr/>
        </p:nvSpPr>
        <p:spPr>
          <a:xfrm>
            <a:off x="1028700" y="1687743"/>
            <a:ext cx="12778426" cy="751473"/>
          </a:xfrm>
          <a:prstGeom prst="rect">
            <a:avLst/>
          </a:prstGeom>
        </p:spPr>
        <p:txBody>
          <a:bodyPr lIns="0" tIns="0" rIns="0" bIns="0" rtlCol="0" anchor="t">
            <a:spAutoFit/>
          </a:bodyPr>
          <a:lstStyle/>
          <a:p>
            <a:pPr algn="l">
              <a:lnSpc>
                <a:spcPts val="5765"/>
              </a:lnSpc>
            </a:pPr>
            <a:r>
              <a:rPr lang="en-US" sz="4590" b="1" spc="431">
                <a:solidFill>
                  <a:srgbClr val="FFFFFF"/>
                </a:solidFill>
                <a:latin typeface="Poppins Bold"/>
                <a:ea typeface="Poppins Bold"/>
                <a:cs typeface="Poppins Bold"/>
                <a:sym typeface="Poppins Bold"/>
              </a:rPr>
              <a:t>INTRODUCTION</a:t>
            </a:r>
          </a:p>
        </p:txBody>
      </p:sp>
      <p:sp>
        <p:nvSpPr>
          <p:cNvPr id="4" name="TextBox 4"/>
          <p:cNvSpPr txBox="1"/>
          <p:nvPr/>
        </p:nvSpPr>
        <p:spPr>
          <a:xfrm>
            <a:off x="1028700" y="3873767"/>
            <a:ext cx="15891165" cy="3530067"/>
          </a:xfrm>
          <a:prstGeom prst="rect">
            <a:avLst/>
          </a:prstGeom>
        </p:spPr>
        <p:txBody>
          <a:bodyPr lIns="0" tIns="0" rIns="0" bIns="0" rtlCol="0" anchor="t">
            <a:spAutoFit/>
          </a:bodyPr>
          <a:lstStyle/>
          <a:p>
            <a:pPr algn="l">
              <a:lnSpc>
                <a:spcPts val="4019"/>
              </a:lnSpc>
            </a:pPr>
            <a:r>
              <a:rPr lang="en-US" sz="3200" spc="300" dirty="0">
                <a:solidFill>
                  <a:srgbClr val="FFFFFF"/>
                </a:solidFill>
                <a:latin typeface="Montserrat"/>
                <a:ea typeface="Montserrat"/>
                <a:cs typeface="Montserrat"/>
                <a:sym typeface="Montserrat"/>
              </a:rPr>
              <a:t> According to </a:t>
            </a:r>
            <a:r>
              <a:rPr lang="en-US" sz="3200" u="sng" spc="300" dirty="0">
                <a:solidFill>
                  <a:srgbClr val="FFFFFF"/>
                </a:solidFill>
                <a:latin typeface="Montserrat"/>
                <a:ea typeface="Montserrat"/>
                <a:cs typeface="Montserrat"/>
                <a:sym typeface="Montserrat"/>
              </a:rPr>
              <a:t>Basel Action Network</a:t>
            </a:r>
          </a:p>
          <a:p>
            <a:pPr algn="l">
              <a:lnSpc>
                <a:spcPts val="4019"/>
              </a:lnSpc>
            </a:pPr>
            <a:endParaRPr lang="en-US" sz="3200" u="sng" spc="300" dirty="0">
              <a:solidFill>
                <a:srgbClr val="FFFFFF"/>
              </a:solidFill>
              <a:latin typeface="Montserrat"/>
              <a:ea typeface="Montserrat"/>
              <a:cs typeface="Montserrat"/>
              <a:sym typeface="Montserrat"/>
            </a:endParaRPr>
          </a:p>
          <a:p>
            <a:pPr algn="l">
              <a:lnSpc>
                <a:spcPts val="4019"/>
              </a:lnSpc>
            </a:pPr>
            <a:r>
              <a:rPr lang="en-US" sz="3200" spc="300" dirty="0">
                <a:solidFill>
                  <a:srgbClr val="FFFFFF"/>
                </a:solidFill>
                <a:latin typeface="Montserrat"/>
                <a:ea typeface="Montserrat"/>
                <a:cs typeface="Montserrat"/>
                <a:sym typeface="Montserrat"/>
              </a:rPr>
              <a:t> “</a:t>
            </a:r>
            <a:r>
              <a:rPr lang="en-US" sz="3200" i="1" spc="300" dirty="0">
                <a:solidFill>
                  <a:srgbClr val="FFFFFF"/>
                </a:solidFill>
                <a:latin typeface="Montserrat Italics"/>
                <a:ea typeface="Montserrat Italics"/>
                <a:cs typeface="Montserrat Italics"/>
                <a:sym typeface="Montserrat Italics"/>
              </a:rPr>
              <a:t>E-waste encompasses a board and growing range of electronic devices ranging from large household devices such as refrigerators, air conditioners, cell phones, personal stereos, and consumer electronics to computers which have been discarded by their users.</a:t>
            </a:r>
            <a:r>
              <a:rPr lang="en-US" sz="3200" spc="300" dirty="0">
                <a:solidFill>
                  <a:srgbClr val="FFFFFF"/>
                </a:solidFill>
                <a:latin typeface="Montserrat"/>
                <a:ea typeface="Montserrat"/>
                <a:cs typeface="Montserrat"/>
                <a:sym typeface="Montserrat"/>
              </a:rPr>
              <a:t>”</a:t>
            </a:r>
          </a:p>
        </p:txBody>
      </p:sp>
      <p:sp>
        <p:nvSpPr>
          <p:cNvPr id="5" name="TextBox 5"/>
          <p:cNvSpPr txBox="1"/>
          <p:nvPr/>
        </p:nvSpPr>
        <p:spPr>
          <a:xfrm>
            <a:off x="1028700" y="2382067"/>
            <a:ext cx="12778426" cy="751473"/>
          </a:xfrm>
          <a:prstGeom prst="rect">
            <a:avLst/>
          </a:prstGeom>
        </p:spPr>
        <p:txBody>
          <a:bodyPr lIns="0" tIns="0" rIns="0" bIns="0" rtlCol="0" anchor="t">
            <a:spAutoFit/>
          </a:bodyPr>
          <a:lstStyle/>
          <a:p>
            <a:pPr algn="l">
              <a:lnSpc>
                <a:spcPts val="5765"/>
              </a:lnSpc>
            </a:pPr>
            <a:r>
              <a:rPr lang="en-US" sz="4590" b="1" spc="431">
                <a:solidFill>
                  <a:srgbClr val="318130"/>
                </a:solidFill>
                <a:latin typeface="Poppins Bold"/>
                <a:ea typeface="Poppins Bold"/>
                <a:cs typeface="Poppins Bold"/>
                <a:sym typeface="Poppins Bold"/>
              </a:rPr>
              <a:t>E-waste Definition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p:cTn id="7" dur="500" fill="hold"/>
                                        <p:tgtEl>
                                          <p:spTgt spid="4">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4">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4">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xEl>
                                              <p:pRg st="2" end="2"/>
                                            </p:txEl>
                                          </p:spTgt>
                                        </p:tgtEl>
                                        <p:attrNameLst>
                                          <p:attrName>style.visibility</p:attrName>
                                        </p:attrNameLst>
                                      </p:cBhvr>
                                      <p:to>
                                        <p:strVal val="visible"/>
                                      </p:to>
                                    </p:set>
                                    <p:animEffect transition="in" filter="fade">
                                      <p:cBhvr>
                                        <p:cTn id="14"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grpSp>
        <p:nvGrpSpPr>
          <p:cNvPr id="2" name="Group 2"/>
          <p:cNvGrpSpPr/>
          <p:nvPr/>
        </p:nvGrpSpPr>
        <p:grpSpPr>
          <a:xfrm>
            <a:off x="7566279" y="1326567"/>
            <a:ext cx="9693021" cy="1106820"/>
            <a:chOff x="0" y="0"/>
            <a:chExt cx="2552894" cy="291508"/>
          </a:xfrm>
        </p:grpSpPr>
        <p:sp>
          <p:nvSpPr>
            <p:cNvPr id="3" name="Freeform 3"/>
            <p:cNvSpPr/>
            <p:nvPr/>
          </p:nvSpPr>
          <p:spPr>
            <a:xfrm>
              <a:off x="0" y="0"/>
              <a:ext cx="2552894" cy="291508"/>
            </a:xfrm>
            <a:custGeom>
              <a:avLst/>
              <a:gdLst/>
              <a:ahLst/>
              <a:cxnLst/>
              <a:rect l="l" t="t" r="r" b="b"/>
              <a:pathLst>
                <a:path w="2552894" h="291508">
                  <a:moveTo>
                    <a:pt x="8786" y="0"/>
                  </a:moveTo>
                  <a:lnTo>
                    <a:pt x="2544108" y="0"/>
                  </a:lnTo>
                  <a:cubicBezTo>
                    <a:pt x="2546439" y="0"/>
                    <a:pt x="2548673" y="926"/>
                    <a:pt x="2550321" y="2573"/>
                  </a:cubicBezTo>
                  <a:cubicBezTo>
                    <a:pt x="2551969" y="4221"/>
                    <a:pt x="2552894" y="6456"/>
                    <a:pt x="2552894" y="8786"/>
                  </a:cubicBezTo>
                  <a:lnTo>
                    <a:pt x="2552894" y="282722"/>
                  </a:lnTo>
                  <a:cubicBezTo>
                    <a:pt x="2552894" y="287574"/>
                    <a:pt x="2548961" y="291508"/>
                    <a:pt x="2544108" y="291508"/>
                  </a:cubicBezTo>
                  <a:lnTo>
                    <a:pt x="8786" y="291508"/>
                  </a:lnTo>
                  <a:cubicBezTo>
                    <a:pt x="3934" y="291508"/>
                    <a:pt x="0" y="287574"/>
                    <a:pt x="0" y="282722"/>
                  </a:cubicBezTo>
                  <a:lnTo>
                    <a:pt x="0" y="8786"/>
                  </a:lnTo>
                  <a:cubicBezTo>
                    <a:pt x="0" y="3934"/>
                    <a:pt x="3934" y="0"/>
                    <a:pt x="8786" y="0"/>
                  </a:cubicBezTo>
                  <a:close/>
                </a:path>
              </a:pathLst>
            </a:custGeom>
            <a:solidFill>
              <a:srgbClr val="EBE1DB">
                <a:alpha val="9804"/>
              </a:srgbClr>
            </a:solidFill>
          </p:spPr>
          <p:txBody>
            <a:bodyPr/>
            <a:lstStyle/>
            <a:p>
              <a:endParaRPr lang="en-US"/>
            </a:p>
          </p:txBody>
        </p:sp>
        <p:sp>
          <p:nvSpPr>
            <p:cNvPr id="4" name="TextBox 4"/>
            <p:cNvSpPr txBox="1"/>
            <p:nvPr/>
          </p:nvSpPr>
          <p:spPr>
            <a:xfrm>
              <a:off x="0" y="-57150"/>
              <a:ext cx="2552894" cy="348658"/>
            </a:xfrm>
            <a:prstGeom prst="rect">
              <a:avLst/>
            </a:prstGeom>
          </p:spPr>
          <p:txBody>
            <a:bodyPr lIns="50800" tIns="50800" rIns="50800" bIns="50800" rtlCol="0" anchor="ctr"/>
            <a:lstStyle/>
            <a:p>
              <a:pPr algn="ctr">
                <a:lnSpc>
                  <a:spcPts val="4200"/>
                </a:lnSpc>
              </a:pPr>
              <a:endParaRPr/>
            </a:p>
          </p:txBody>
        </p:sp>
      </p:grpSp>
      <p:grpSp>
        <p:nvGrpSpPr>
          <p:cNvPr id="5" name="Group 5"/>
          <p:cNvGrpSpPr/>
          <p:nvPr/>
        </p:nvGrpSpPr>
        <p:grpSpPr>
          <a:xfrm>
            <a:off x="7354223" y="1334379"/>
            <a:ext cx="465617" cy="1099007"/>
            <a:chOff x="0" y="0"/>
            <a:chExt cx="122632" cy="289450"/>
          </a:xfrm>
        </p:grpSpPr>
        <p:sp>
          <p:nvSpPr>
            <p:cNvPr id="6" name="Freeform 6"/>
            <p:cNvSpPr/>
            <p:nvPr/>
          </p:nvSpPr>
          <p:spPr>
            <a:xfrm>
              <a:off x="0" y="0"/>
              <a:ext cx="122632" cy="289450"/>
            </a:xfrm>
            <a:custGeom>
              <a:avLst/>
              <a:gdLst/>
              <a:ahLst/>
              <a:cxnLst/>
              <a:rect l="l" t="t" r="r" b="b"/>
              <a:pathLst>
                <a:path w="122632" h="289450">
                  <a:moveTo>
                    <a:pt x="0" y="0"/>
                  </a:moveTo>
                  <a:lnTo>
                    <a:pt x="122632" y="0"/>
                  </a:lnTo>
                  <a:lnTo>
                    <a:pt x="122632" y="289450"/>
                  </a:lnTo>
                  <a:lnTo>
                    <a:pt x="0" y="289450"/>
                  </a:lnTo>
                  <a:close/>
                </a:path>
              </a:pathLst>
            </a:custGeom>
            <a:solidFill>
              <a:srgbClr val="6ABB43"/>
            </a:solidFill>
          </p:spPr>
          <p:txBody>
            <a:bodyPr/>
            <a:lstStyle/>
            <a:p>
              <a:endParaRPr lang="en-US"/>
            </a:p>
          </p:txBody>
        </p:sp>
        <p:sp>
          <p:nvSpPr>
            <p:cNvPr id="7" name="TextBox 7"/>
            <p:cNvSpPr txBox="1"/>
            <p:nvPr/>
          </p:nvSpPr>
          <p:spPr>
            <a:xfrm>
              <a:off x="0" y="-38100"/>
              <a:ext cx="122632" cy="327550"/>
            </a:xfrm>
            <a:prstGeom prst="rect">
              <a:avLst/>
            </a:prstGeom>
          </p:spPr>
          <p:txBody>
            <a:bodyPr lIns="50800" tIns="50800" rIns="50800" bIns="50800" rtlCol="0" anchor="ctr"/>
            <a:lstStyle/>
            <a:p>
              <a:pPr algn="ctr">
                <a:lnSpc>
                  <a:spcPts val="2800"/>
                </a:lnSpc>
              </a:pPr>
              <a:endParaRPr/>
            </a:p>
          </p:txBody>
        </p:sp>
      </p:grpSp>
      <p:sp>
        <p:nvSpPr>
          <p:cNvPr id="8" name="Freeform 8"/>
          <p:cNvSpPr/>
          <p:nvPr/>
        </p:nvSpPr>
        <p:spPr>
          <a:xfrm>
            <a:off x="1028700" y="4747749"/>
            <a:ext cx="5409809" cy="3383590"/>
          </a:xfrm>
          <a:custGeom>
            <a:avLst/>
            <a:gdLst/>
            <a:ahLst/>
            <a:cxnLst/>
            <a:rect l="l" t="t" r="r" b="b"/>
            <a:pathLst>
              <a:path w="5409809" h="3383590">
                <a:moveTo>
                  <a:pt x="0" y="0"/>
                </a:moveTo>
                <a:lnTo>
                  <a:pt x="5409809" y="0"/>
                </a:lnTo>
                <a:lnTo>
                  <a:pt x="5409809" y="3383590"/>
                </a:lnTo>
                <a:lnTo>
                  <a:pt x="0" y="33835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9"/>
          <p:cNvSpPr/>
          <p:nvPr/>
        </p:nvSpPr>
        <p:spPr>
          <a:xfrm>
            <a:off x="8092460" y="1471830"/>
            <a:ext cx="687753" cy="824105"/>
          </a:xfrm>
          <a:custGeom>
            <a:avLst/>
            <a:gdLst/>
            <a:ahLst/>
            <a:cxnLst/>
            <a:rect l="l" t="t" r="r" b="b"/>
            <a:pathLst>
              <a:path w="687753" h="824105">
                <a:moveTo>
                  <a:pt x="0" y="0"/>
                </a:moveTo>
                <a:lnTo>
                  <a:pt x="687754" y="0"/>
                </a:lnTo>
                <a:lnTo>
                  <a:pt x="687754" y="824105"/>
                </a:lnTo>
                <a:lnTo>
                  <a:pt x="0" y="8241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TextBox 10"/>
          <p:cNvSpPr txBox="1"/>
          <p:nvPr/>
        </p:nvSpPr>
        <p:spPr>
          <a:xfrm>
            <a:off x="9144000" y="1594226"/>
            <a:ext cx="7152750" cy="514350"/>
          </a:xfrm>
          <a:prstGeom prst="rect">
            <a:avLst/>
          </a:prstGeom>
        </p:spPr>
        <p:txBody>
          <a:bodyPr lIns="0" tIns="0" rIns="0" bIns="0" rtlCol="0" anchor="t">
            <a:spAutoFit/>
          </a:bodyPr>
          <a:lstStyle/>
          <a:p>
            <a:pPr algn="l">
              <a:lnSpc>
                <a:spcPts val="4200"/>
              </a:lnSpc>
            </a:pPr>
            <a:r>
              <a:rPr lang="en-US" sz="3000" dirty="0">
                <a:solidFill>
                  <a:srgbClr val="FFFFFF"/>
                </a:solidFill>
                <a:latin typeface="Montserrat"/>
                <a:ea typeface="Montserrat"/>
                <a:cs typeface="Montserrat"/>
                <a:sym typeface="Montserrat"/>
              </a:rPr>
              <a:t>Temperature regulating equipment</a:t>
            </a:r>
          </a:p>
        </p:txBody>
      </p:sp>
      <p:sp>
        <p:nvSpPr>
          <p:cNvPr id="11" name="TextBox 11"/>
          <p:cNvSpPr txBox="1"/>
          <p:nvPr/>
        </p:nvSpPr>
        <p:spPr>
          <a:xfrm>
            <a:off x="1028700" y="2200805"/>
            <a:ext cx="7063760" cy="695513"/>
          </a:xfrm>
          <a:prstGeom prst="rect">
            <a:avLst/>
          </a:prstGeom>
        </p:spPr>
        <p:txBody>
          <a:bodyPr lIns="0" tIns="0" rIns="0" bIns="0" rtlCol="0" anchor="t">
            <a:spAutoFit/>
          </a:bodyPr>
          <a:lstStyle/>
          <a:p>
            <a:pPr algn="l">
              <a:lnSpc>
                <a:spcPts val="5208"/>
              </a:lnSpc>
            </a:pPr>
            <a:r>
              <a:rPr lang="en-US" sz="4146" b="1" spc="389">
                <a:solidFill>
                  <a:srgbClr val="FFFFFF"/>
                </a:solidFill>
                <a:latin typeface="Poppins Bold"/>
                <a:ea typeface="Poppins Bold"/>
                <a:cs typeface="Poppins Bold"/>
                <a:sym typeface="Poppins Bold"/>
              </a:rPr>
              <a:t>INTRODUCTION</a:t>
            </a:r>
          </a:p>
        </p:txBody>
      </p:sp>
      <p:sp>
        <p:nvSpPr>
          <p:cNvPr id="12" name="TextBox 12"/>
          <p:cNvSpPr txBox="1"/>
          <p:nvPr/>
        </p:nvSpPr>
        <p:spPr>
          <a:xfrm>
            <a:off x="1028700" y="3009189"/>
            <a:ext cx="5389245" cy="1351632"/>
          </a:xfrm>
          <a:prstGeom prst="rect">
            <a:avLst/>
          </a:prstGeom>
        </p:spPr>
        <p:txBody>
          <a:bodyPr lIns="0" tIns="0" rIns="0" bIns="0" rtlCol="0" anchor="t">
            <a:spAutoFit/>
          </a:bodyPr>
          <a:lstStyle/>
          <a:p>
            <a:pPr algn="l">
              <a:lnSpc>
                <a:spcPts val="5208"/>
              </a:lnSpc>
            </a:pPr>
            <a:r>
              <a:rPr lang="en-US" sz="4146" b="1" spc="389">
                <a:solidFill>
                  <a:srgbClr val="6ABB43"/>
                </a:solidFill>
                <a:latin typeface="Poppins Bold"/>
                <a:ea typeface="Poppins Bold"/>
                <a:cs typeface="Poppins Bold"/>
                <a:sym typeface="Poppins Bold"/>
              </a:rPr>
              <a:t>E-waste Classification</a:t>
            </a:r>
          </a:p>
        </p:txBody>
      </p:sp>
      <p:grpSp>
        <p:nvGrpSpPr>
          <p:cNvPr id="13" name="Group 13"/>
          <p:cNvGrpSpPr/>
          <p:nvPr/>
        </p:nvGrpSpPr>
        <p:grpSpPr>
          <a:xfrm>
            <a:off x="7566279" y="2751055"/>
            <a:ext cx="9693021" cy="1106820"/>
            <a:chOff x="0" y="0"/>
            <a:chExt cx="2552894" cy="291508"/>
          </a:xfrm>
        </p:grpSpPr>
        <p:sp>
          <p:nvSpPr>
            <p:cNvPr id="14" name="Freeform 14"/>
            <p:cNvSpPr/>
            <p:nvPr/>
          </p:nvSpPr>
          <p:spPr>
            <a:xfrm>
              <a:off x="0" y="0"/>
              <a:ext cx="2552894" cy="291508"/>
            </a:xfrm>
            <a:custGeom>
              <a:avLst/>
              <a:gdLst/>
              <a:ahLst/>
              <a:cxnLst/>
              <a:rect l="l" t="t" r="r" b="b"/>
              <a:pathLst>
                <a:path w="2552894" h="291508">
                  <a:moveTo>
                    <a:pt x="8786" y="0"/>
                  </a:moveTo>
                  <a:lnTo>
                    <a:pt x="2544108" y="0"/>
                  </a:lnTo>
                  <a:cubicBezTo>
                    <a:pt x="2546439" y="0"/>
                    <a:pt x="2548673" y="926"/>
                    <a:pt x="2550321" y="2573"/>
                  </a:cubicBezTo>
                  <a:cubicBezTo>
                    <a:pt x="2551969" y="4221"/>
                    <a:pt x="2552894" y="6456"/>
                    <a:pt x="2552894" y="8786"/>
                  </a:cubicBezTo>
                  <a:lnTo>
                    <a:pt x="2552894" y="282722"/>
                  </a:lnTo>
                  <a:cubicBezTo>
                    <a:pt x="2552894" y="287574"/>
                    <a:pt x="2548961" y="291508"/>
                    <a:pt x="2544108" y="291508"/>
                  </a:cubicBezTo>
                  <a:lnTo>
                    <a:pt x="8786" y="291508"/>
                  </a:lnTo>
                  <a:cubicBezTo>
                    <a:pt x="3934" y="291508"/>
                    <a:pt x="0" y="287574"/>
                    <a:pt x="0" y="282722"/>
                  </a:cubicBezTo>
                  <a:lnTo>
                    <a:pt x="0" y="8786"/>
                  </a:lnTo>
                  <a:cubicBezTo>
                    <a:pt x="0" y="3934"/>
                    <a:pt x="3934" y="0"/>
                    <a:pt x="8786" y="0"/>
                  </a:cubicBezTo>
                  <a:close/>
                </a:path>
              </a:pathLst>
            </a:custGeom>
            <a:solidFill>
              <a:srgbClr val="EBE1DB">
                <a:alpha val="9804"/>
              </a:srgbClr>
            </a:solidFill>
          </p:spPr>
          <p:txBody>
            <a:bodyPr/>
            <a:lstStyle/>
            <a:p>
              <a:endParaRPr lang="en-US"/>
            </a:p>
          </p:txBody>
        </p:sp>
        <p:sp>
          <p:nvSpPr>
            <p:cNvPr id="15" name="TextBox 15"/>
            <p:cNvSpPr txBox="1"/>
            <p:nvPr/>
          </p:nvSpPr>
          <p:spPr>
            <a:xfrm>
              <a:off x="0" y="-57150"/>
              <a:ext cx="2552894" cy="348658"/>
            </a:xfrm>
            <a:prstGeom prst="rect">
              <a:avLst/>
            </a:prstGeom>
          </p:spPr>
          <p:txBody>
            <a:bodyPr lIns="50800" tIns="50800" rIns="50800" bIns="50800" rtlCol="0" anchor="ctr"/>
            <a:lstStyle/>
            <a:p>
              <a:pPr algn="ctr">
                <a:lnSpc>
                  <a:spcPts val="4200"/>
                </a:lnSpc>
              </a:pPr>
              <a:endParaRPr/>
            </a:p>
          </p:txBody>
        </p:sp>
      </p:grpSp>
      <p:grpSp>
        <p:nvGrpSpPr>
          <p:cNvPr id="16" name="Group 16"/>
          <p:cNvGrpSpPr/>
          <p:nvPr/>
        </p:nvGrpSpPr>
        <p:grpSpPr>
          <a:xfrm>
            <a:off x="7354223" y="2758867"/>
            <a:ext cx="465617" cy="1099007"/>
            <a:chOff x="0" y="0"/>
            <a:chExt cx="122632" cy="289450"/>
          </a:xfrm>
        </p:grpSpPr>
        <p:sp>
          <p:nvSpPr>
            <p:cNvPr id="17" name="Freeform 17"/>
            <p:cNvSpPr/>
            <p:nvPr/>
          </p:nvSpPr>
          <p:spPr>
            <a:xfrm>
              <a:off x="0" y="0"/>
              <a:ext cx="122632" cy="289450"/>
            </a:xfrm>
            <a:custGeom>
              <a:avLst/>
              <a:gdLst/>
              <a:ahLst/>
              <a:cxnLst/>
              <a:rect l="l" t="t" r="r" b="b"/>
              <a:pathLst>
                <a:path w="122632" h="289450">
                  <a:moveTo>
                    <a:pt x="0" y="0"/>
                  </a:moveTo>
                  <a:lnTo>
                    <a:pt x="122632" y="0"/>
                  </a:lnTo>
                  <a:lnTo>
                    <a:pt x="122632" y="289450"/>
                  </a:lnTo>
                  <a:lnTo>
                    <a:pt x="0" y="289450"/>
                  </a:lnTo>
                  <a:close/>
                </a:path>
              </a:pathLst>
            </a:custGeom>
            <a:solidFill>
              <a:srgbClr val="6ABB43"/>
            </a:solidFill>
          </p:spPr>
          <p:txBody>
            <a:bodyPr/>
            <a:lstStyle/>
            <a:p>
              <a:endParaRPr lang="en-US"/>
            </a:p>
          </p:txBody>
        </p:sp>
        <p:sp>
          <p:nvSpPr>
            <p:cNvPr id="18" name="TextBox 18"/>
            <p:cNvSpPr txBox="1"/>
            <p:nvPr/>
          </p:nvSpPr>
          <p:spPr>
            <a:xfrm>
              <a:off x="0" y="-38100"/>
              <a:ext cx="122632" cy="327550"/>
            </a:xfrm>
            <a:prstGeom prst="rect">
              <a:avLst/>
            </a:prstGeom>
          </p:spPr>
          <p:txBody>
            <a:bodyPr lIns="50800" tIns="50800" rIns="50800" bIns="50800" rtlCol="0" anchor="ctr"/>
            <a:lstStyle/>
            <a:p>
              <a:pPr algn="ctr">
                <a:lnSpc>
                  <a:spcPts val="2800"/>
                </a:lnSpc>
              </a:pPr>
              <a:endParaRPr/>
            </a:p>
          </p:txBody>
        </p:sp>
      </p:grpSp>
      <p:sp>
        <p:nvSpPr>
          <p:cNvPr id="19" name="Freeform 19"/>
          <p:cNvSpPr/>
          <p:nvPr/>
        </p:nvSpPr>
        <p:spPr>
          <a:xfrm>
            <a:off x="8092460" y="2896318"/>
            <a:ext cx="687753" cy="824105"/>
          </a:xfrm>
          <a:custGeom>
            <a:avLst/>
            <a:gdLst/>
            <a:ahLst/>
            <a:cxnLst/>
            <a:rect l="l" t="t" r="r" b="b"/>
            <a:pathLst>
              <a:path w="687753" h="824105">
                <a:moveTo>
                  <a:pt x="0" y="0"/>
                </a:moveTo>
                <a:lnTo>
                  <a:pt x="687754" y="0"/>
                </a:lnTo>
                <a:lnTo>
                  <a:pt x="687754" y="824105"/>
                </a:lnTo>
                <a:lnTo>
                  <a:pt x="0" y="8241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0" name="TextBox 20"/>
          <p:cNvSpPr txBox="1"/>
          <p:nvPr/>
        </p:nvSpPr>
        <p:spPr>
          <a:xfrm>
            <a:off x="9144000" y="3018714"/>
            <a:ext cx="7323390" cy="514350"/>
          </a:xfrm>
          <a:prstGeom prst="rect">
            <a:avLst/>
          </a:prstGeom>
        </p:spPr>
        <p:txBody>
          <a:bodyPr lIns="0" tIns="0" rIns="0" bIns="0" rtlCol="0" anchor="t">
            <a:spAutoFit/>
          </a:bodyPr>
          <a:lstStyle/>
          <a:p>
            <a:pPr algn="l">
              <a:lnSpc>
                <a:spcPts val="4200"/>
              </a:lnSpc>
            </a:pPr>
            <a:r>
              <a:rPr lang="en-US" sz="3000" dirty="0">
                <a:solidFill>
                  <a:srgbClr val="FFFFFF"/>
                </a:solidFill>
                <a:latin typeface="Montserrat"/>
                <a:ea typeface="Montserrat"/>
                <a:cs typeface="Montserrat"/>
                <a:sym typeface="Montserrat"/>
              </a:rPr>
              <a:t>Display Device bigger than 100 </a:t>
            </a:r>
            <a:r>
              <a:rPr lang="en-US" sz="3000" dirty="0" err="1">
                <a:solidFill>
                  <a:srgbClr val="FFFFFF"/>
                </a:solidFill>
                <a:latin typeface="Montserrat"/>
                <a:ea typeface="Montserrat"/>
                <a:cs typeface="Montserrat"/>
                <a:sym typeface="Montserrat"/>
              </a:rPr>
              <a:t>cm.sq</a:t>
            </a:r>
            <a:r>
              <a:rPr lang="en-US" sz="3000" dirty="0">
                <a:solidFill>
                  <a:srgbClr val="FFFFFF"/>
                </a:solidFill>
                <a:latin typeface="Montserrat"/>
                <a:ea typeface="Montserrat"/>
                <a:cs typeface="Montserrat"/>
                <a:sym typeface="Montserrat"/>
              </a:rPr>
              <a:t>.</a:t>
            </a:r>
          </a:p>
        </p:txBody>
      </p:sp>
      <p:grpSp>
        <p:nvGrpSpPr>
          <p:cNvPr id="21" name="Group 21"/>
          <p:cNvGrpSpPr/>
          <p:nvPr/>
        </p:nvGrpSpPr>
        <p:grpSpPr>
          <a:xfrm>
            <a:off x="7566279" y="4175543"/>
            <a:ext cx="9693021" cy="1106820"/>
            <a:chOff x="0" y="0"/>
            <a:chExt cx="2552894" cy="291508"/>
          </a:xfrm>
        </p:grpSpPr>
        <p:sp>
          <p:nvSpPr>
            <p:cNvPr id="22" name="Freeform 22"/>
            <p:cNvSpPr/>
            <p:nvPr/>
          </p:nvSpPr>
          <p:spPr>
            <a:xfrm>
              <a:off x="0" y="0"/>
              <a:ext cx="2552894" cy="291508"/>
            </a:xfrm>
            <a:custGeom>
              <a:avLst/>
              <a:gdLst/>
              <a:ahLst/>
              <a:cxnLst/>
              <a:rect l="l" t="t" r="r" b="b"/>
              <a:pathLst>
                <a:path w="2552894" h="291508">
                  <a:moveTo>
                    <a:pt x="8786" y="0"/>
                  </a:moveTo>
                  <a:lnTo>
                    <a:pt x="2544108" y="0"/>
                  </a:lnTo>
                  <a:cubicBezTo>
                    <a:pt x="2546439" y="0"/>
                    <a:pt x="2548673" y="926"/>
                    <a:pt x="2550321" y="2573"/>
                  </a:cubicBezTo>
                  <a:cubicBezTo>
                    <a:pt x="2551969" y="4221"/>
                    <a:pt x="2552894" y="6456"/>
                    <a:pt x="2552894" y="8786"/>
                  </a:cubicBezTo>
                  <a:lnTo>
                    <a:pt x="2552894" y="282722"/>
                  </a:lnTo>
                  <a:cubicBezTo>
                    <a:pt x="2552894" y="287574"/>
                    <a:pt x="2548961" y="291508"/>
                    <a:pt x="2544108" y="291508"/>
                  </a:cubicBezTo>
                  <a:lnTo>
                    <a:pt x="8786" y="291508"/>
                  </a:lnTo>
                  <a:cubicBezTo>
                    <a:pt x="3934" y="291508"/>
                    <a:pt x="0" y="287574"/>
                    <a:pt x="0" y="282722"/>
                  </a:cubicBezTo>
                  <a:lnTo>
                    <a:pt x="0" y="8786"/>
                  </a:lnTo>
                  <a:cubicBezTo>
                    <a:pt x="0" y="3934"/>
                    <a:pt x="3934" y="0"/>
                    <a:pt x="8786" y="0"/>
                  </a:cubicBezTo>
                  <a:close/>
                </a:path>
              </a:pathLst>
            </a:custGeom>
            <a:solidFill>
              <a:srgbClr val="EBE1DB">
                <a:alpha val="9804"/>
              </a:srgbClr>
            </a:solidFill>
          </p:spPr>
          <p:txBody>
            <a:bodyPr/>
            <a:lstStyle/>
            <a:p>
              <a:endParaRPr lang="en-US"/>
            </a:p>
          </p:txBody>
        </p:sp>
        <p:sp>
          <p:nvSpPr>
            <p:cNvPr id="23" name="TextBox 23"/>
            <p:cNvSpPr txBox="1"/>
            <p:nvPr/>
          </p:nvSpPr>
          <p:spPr>
            <a:xfrm>
              <a:off x="0" y="-57150"/>
              <a:ext cx="2552894" cy="348658"/>
            </a:xfrm>
            <a:prstGeom prst="rect">
              <a:avLst/>
            </a:prstGeom>
          </p:spPr>
          <p:txBody>
            <a:bodyPr lIns="50800" tIns="50800" rIns="50800" bIns="50800" rtlCol="0" anchor="ctr"/>
            <a:lstStyle/>
            <a:p>
              <a:pPr algn="ctr">
                <a:lnSpc>
                  <a:spcPts val="4200"/>
                </a:lnSpc>
              </a:pPr>
              <a:endParaRPr/>
            </a:p>
          </p:txBody>
        </p:sp>
      </p:grpSp>
      <p:grpSp>
        <p:nvGrpSpPr>
          <p:cNvPr id="24" name="Group 24"/>
          <p:cNvGrpSpPr/>
          <p:nvPr/>
        </p:nvGrpSpPr>
        <p:grpSpPr>
          <a:xfrm>
            <a:off x="7354223" y="4183355"/>
            <a:ext cx="465617" cy="1099007"/>
            <a:chOff x="0" y="0"/>
            <a:chExt cx="122632" cy="289450"/>
          </a:xfrm>
        </p:grpSpPr>
        <p:sp>
          <p:nvSpPr>
            <p:cNvPr id="25" name="Freeform 25"/>
            <p:cNvSpPr/>
            <p:nvPr/>
          </p:nvSpPr>
          <p:spPr>
            <a:xfrm>
              <a:off x="0" y="0"/>
              <a:ext cx="122632" cy="289450"/>
            </a:xfrm>
            <a:custGeom>
              <a:avLst/>
              <a:gdLst/>
              <a:ahLst/>
              <a:cxnLst/>
              <a:rect l="l" t="t" r="r" b="b"/>
              <a:pathLst>
                <a:path w="122632" h="289450">
                  <a:moveTo>
                    <a:pt x="0" y="0"/>
                  </a:moveTo>
                  <a:lnTo>
                    <a:pt x="122632" y="0"/>
                  </a:lnTo>
                  <a:lnTo>
                    <a:pt x="122632" y="289450"/>
                  </a:lnTo>
                  <a:lnTo>
                    <a:pt x="0" y="289450"/>
                  </a:lnTo>
                  <a:close/>
                </a:path>
              </a:pathLst>
            </a:custGeom>
            <a:solidFill>
              <a:srgbClr val="6ABB43"/>
            </a:solidFill>
          </p:spPr>
          <p:txBody>
            <a:bodyPr/>
            <a:lstStyle/>
            <a:p>
              <a:endParaRPr lang="en-US"/>
            </a:p>
          </p:txBody>
        </p:sp>
        <p:sp>
          <p:nvSpPr>
            <p:cNvPr id="26" name="TextBox 26"/>
            <p:cNvSpPr txBox="1"/>
            <p:nvPr/>
          </p:nvSpPr>
          <p:spPr>
            <a:xfrm>
              <a:off x="0" y="-38100"/>
              <a:ext cx="122632" cy="327550"/>
            </a:xfrm>
            <a:prstGeom prst="rect">
              <a:avLst/>
            </a:prstGeom>
          </p:spPr>
          <p:txBody>
            <a:bodyPr lIns="50800" tIns="50800" rIns="50800" bIns="50800" rtlCol="0" anchor="ctr"/>
            <a:lstStyle/>
            <a:p>
              <a:pPr algn="ctr">
                <a:lnSpc>
                  <a:spcPts val="2800"/>
                </a:lnSpc>
              </a:pPr>
              <a:endParaRPr/>
            </a:p>
          </p:txBody>
        </p:sp>
      </p:grpSp>
      <p:sp>
        <p:nvSpPr>
          <p:cNvPr id="27" name="Freeform 27"/>
          <p:cNvSpPr/>
          <p:nvPr/>
        </p:nvSpPr>
        <p:spPr>
          <a:xfrm>
            <a:off x="8092460" y="4320806"/>
            <a:ext cx="687753" cy="824105"/>
          </a:xfrm>
          <a:custGeom>
            <a:avLst/>
            <a:gdLst/>
            <a:ahLst/>
            <a:cxnLst/>
            <a:rect l="l" t="t" r="r" b="b"/>
            <a:pathLst>
              <a:path w="687753" h="824105">
                <a:moveTo>
                  <a:pt x="0" y="0"/>
                </a:moveTo>
                <a:lnTo>
                  <a:pt x="687754" y="0"/>
                </a:lnTo>
                <a:lnTo>
                  <a:pt x="687754" y="824105"/>
                </a:lnTo>
                <a:lnTo>
                  <a:pt x="0" y="8241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28" name="TextBox 28"/>
          <p:cNvSpPr txBox="1"/>
          <p:nvPr/>
        </p:nvSpPr>
        <p:spPr>
          <a:xfrm>
            <a:off x="9144000" y="4443203"/>
            <a:ext cx="7152750" cy="514350"/>
          </a:xfrm>
          <a:prstGeom prst="rect">
            <a:avLst/>
          </a:prstGeom>
        </p:spPr>
        <p:txBody>
          <a:bodyPr lIns="0" tIns="0" rIns="0" bIns="0" rtlCol="0" anchor="t">
            <a:spAutoFit/>
          </a:bodyPr>
          <a:lstStyle/>
          <a:p>
            <a:pPr algn="l">
              <a:lnSpc>
                <a:spcPts val="4200"/>
              </a:lnSpc>
            </a:pPr>
            <a:r>
              <a:rPr lang="en-US" sz="3000" dirty="0">
                <a:solidFill>
                  <a:srgbClr val="FFFFFF"/>
                </a:solidFill>
                <a:latin typeface="Montserrat"/>
                <a:ea typeface="Montserrat"/>
                <a:cs typeface="Montserrat"/>
                <a:sym typeface="Montserrat"/>
              </a:rPr>
              <a:t>Lamps</a:t>
            </a:r>
          </a:p>
        </p:txBody>
      </p:sp>
      <p:grpSp>
        <p:nvGrpSpPr>
          <p:cNvPr id="29" name="Group 29"/>
          <p:cNvGrpSpPr/>
          <p:nvPr/>
        </p:nvGrpSpPr>
        <p:grpSpPr>
          <a:xfrm>
            <a:off x="7566279" y="5600031"/>
            <a:ext cx="9693021" cy="1106820"/>
            <a:chOff x="0" y="0"/>
            <a:chExt cx="2552894" cy="291508"/>
          </a:xfrm>
        </p:grpSpPr>
        <p:sp>
          <p:nvSpPr>
            <p:cNvPr id="30" name="Freeform 30"/>
            <p:cNvSpPr/>
            <p:nvPr/>
          </p:nvSpPr>
          <p:spPr>
            <a:xfrm>
              <a:off x="0" y="0"/>
              <a:ext cx="2552894" cy="291508"/>
            </a:xfrm>
            <a:custGeom>
              <a:avLst/>
              <a:gdLst/>
              <a:ahLst/>
              <a:cxnLst/>
              <a:rect l="l" t="t" r="r" b="b"/>
              <a:pathLst>
                <a:path w="2552894" h="291508">
                  <a:moveTo>
                    <a:pt x="8786" y="0"/>
                  </a:moveTo>
                  <a:lnTo>
                    <a:pt x="2544108" y="0"/>
                  </a:lnTo>
                  <a:cubicBezTo>
                    <a:pt x="2546439" y="0"/>
                    <a:pt x="2548673" y="926"/>
                    <a:pt x="2550321" y="2573"/>
                  </a:cubicBezTo>
                  <a:cubicBezTo>
                    <a:pt x="2551969" y="4221"/>
                    <a:pt x="2552894" y="6456"/>
                    <a:pt x="2552894" y="8786"/>
                  </a:cubicBezTo>
                  <a:lnTo>
                    <a:pt x="2552894" y="282722"/>
                  </a:lnTo>
                  <a:cubicBezTo>
                    <a:pt x="2552894" y="287574"/>
                    <a:pt x="2548961" y="291508"/>
                    <a:pt x="2544108" y="291508"/>
                  </a:cubicBezTo>
                  <a:lnTo>
                    <a:pt x="8786" y="291508"/>
                  </a:lnTo>
                  <a:cubicBezTo>
                    <a:pt x="3934" y="291508"/>
                    <a:pt x="0" y="287574"/>
                    <a:pt x="0" y="282722"/>
                  </a:cubicBezTo>
                  <a:lnTo>
                    <a:pt x="0" y="8786"/>
                  </a:lnTo>
                  <a:cubicBezTo>
                    <a:pt x="0" y="3934"/>
                    <a:pt x="3934" y="0"/>
                    <a:pt x="8786" y="0"/>
                  </a:cubicBezTo>
                  <a:close/>
                </a:path>
              </a:pathLst>
            </a:custGeom>
            <a:solidFill>
              <a:srgbClr val="EBE1DB">
                <a:alpha val="9804"/>
              </a:srgbClr>
            </a:solidFill>
          </p:spPr>
          <p:txBody>
            <a:bodyPr/>
            <a:lstStyle/>
            <a:p>
              <a:endParaRPr lang="en-US"/>
            </a:p>
          </p:txBody>
        </p:sp>
        <p:sp>
          <p:nvSpPr>
            <p:cNvPr id="31" name="TextBox 31"/>
            <p:cNvSpPr txBox="1"/>
            <p:nvPr/>
          </p:nvSpPr>
          <p:spPr>
            <a:xfrm>
              <a:off x="0" y="-57150"/>
              <a:ext cx="2552894" cy="348658"/>
            </a:xfrm>
            <a:prstGeom prst="rect">
              <a:avLst/>
            </a:prstGeom>
          </p:spPr>
          <p:txBody>
            <a:bodyPr lIns="50800" tIns="50800" rIns="50800" bIns="50800" rtlCol="0" anchor="ctr"/>
            <a:lstStyle/>
            <a:p>
              <a:pPr algn="ctr">
                <a:lnSpc>
                  <a:spcPts val="4200"/>
                </a:lnSpc>
              </a:pPr>
              <a:endParaRPr/>
            </a:p>
          </p:txBody>
        </p:sp>
      </p:grpSp>
      <p:grpSp>
        <p:nvGrpSpPr>
          <p:cNvPr id="32" name="Group 32"/>
          <p:cNvGrpSpPr/>
          <p:nvPr/>
        </p:nvGrpSpPr>
        <p:grpSpPr>
          <a:xfrm>
            <a:off x="7354223" y="5607843"/>
            <a:ext cx="465617" cy="1099007"/>
            <a:chOff x="0" y="0"/>
            <a:chExt cx="122632" cy="289450"/>
          </a:xfrm>
        </p:grpSpPr>
        <p:sp>
          <p:nvSpPr>
            <p:cNvPr id="33" name="Freeform 33"/>
            <p:cNvSpPr/>
            <p:nvPr/>
          </p:nvSpPr>
          <p:spPr>
            <a:xfrm>
              <a:off x="0" y="0"/>
              <a:ext cx="122632" cy="289450"/>
            </a:xfrm>
            <a:custGeom>
              <a:avLst/>
              <a:gdLst/>
              <a:ahLst/>
              <a:cxnLst/>
              <a:rect l="l" t="t" r="r" b="b"/>
              <a:pathLst>
                <a:path w="122632" h="289450">
                  <a:moveTo>
                    <a:pt x="0" y="0"/>
                  </a:moveTo>
                  <a:lnTo>
                    <a:pt x="122632" y="0"/>
                  </a:lnTo>
                  <a:lnTo>
                    <a:pt x="122632" y="289450"/>
                  </a:lnTo>
                  <a:lnTo>
                    <a:pt x="0" y="289450"/>
                  </a:lnTo>
                  <a:close/>
                </a:path>
              </a:pathLst>
            </a:custGeom>
            <a:solidFill>
              <a:srgbClr val="6ABB43"/>
            </a:solidFill>
          </p:spPr>
          <p:txBody>
            <a:bodyPr/>
            <a:lstStyle/>
            <a:p>
              <a:endParaRPr lang="en-US"/>
            </a:p>
          </p:txBody>
        </p:sp>
        <p:sp>
          <p:nvSpPr>
            <p:cNvPr id="34" name="TextBox 34"/>
            <p:cNvSpPr txBox="1"/>
            <p:nvPr/>
          </p:nvSpPr>
          <p:spPr>
            <a:xfrm>
              <a:off x="0" y="-38100"/>
              <a:ext cx="122632" cy="327550"/>
            </a:xfrm>
            <a:prstGeom prst="rect">
              <a:avLst/>
            </a:prstGeom>
          </p:spPr>
          <p:txBody>
            <a:bodyPr lIns="50800" tIns="50800" rIns="50800" bIns="50800" rtlCol="0" anchor="ctr"/>
            <a:lstStyle/>
            <a:p>
              <a:pPr algn="ctr">
                <a:lnSpc>
                  <a:spcPts val="2800"/>
                </a:lnSpc>
              </a:pPr>
              <a:endParaRPr/>
            </a:p>
          </p:txBody>
        </p:sp>
      </p:grpSp>
      <p:sp>
        <p:nvSpPr>
          <p:cNvPr id="35" name="Freeform 35"/>
          <p:cNvSpPr/>
          <p:nvPr/>
        </p:nvSpPr>
        <p:spPr>
          <a:xfrm>
            <a:off x="8092460" y="5745294"/>
            <a:ext cx="687753" cy="824105"/>
          </a:xfrm>
          <a:custGeom>
            <a:avLst/>
            <a:gdLst/>
            <a:ahLst/>
            <a:cxnLst/>
            <a:rect l="l" t="t" r="r" b="b"/>
            <a:pathLst>
              <a:path w="687753" h="824105">
                <a:moveTo>
                  <a:pt x="0" y="0"/>
                </a:moveTo>
                <a:lnTo>
                  <a:pt x="687754" y="0"/>
                </a:lnTo>
                <a:lnTo>
                  <a:pt x="687754" y="824106"/>
                </a:lnTo>
                <a:lnTo>
                  <a:pt x="0" y="82410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36" name="TextBox 36"/>
          <p:cNvSpPr txBox="1"/>
          <p:nvPr/>
        </p:nvSpPr>
        <p:spPr>
          <a:xfrm>
            <a:off x="9144000" y="5867691"/>
            <a:ext cx="7152750" cy="514350"/>
          </a:xfrm>
          <a:prstGeom prst="rect">
            <a:avLst/>
          </a:prstGeom>
        </p:spPr>
        <p:txBody>
          <a:bodyPr lIns="0" tIns="0" rIns="0" bIns="0" rtlCol="0" anchor="t">
            <a:spAutoFit/>
          </a:bodyPr>
          <a:lstStyle/>
          <a:p>
            <a:pPr algn="l">
              <a:lnSpc>
                <a:spcPts val="4200"/>
              </a:lnSpc>
            </a:pPr>
            <a:r>
              <a:rPr lang="en-US" sz="3000" dirty="0">
                <a:solidFill>
                  <a:srgbClr val="FFFFFF"/>
                </a:solidFill>
                <a:latin typeface="Montserrat"/>
                <a:ea typeface="Montserrat"/>
                <a:cs typeface="Montserrat"/>
                <a:sym typeface="Montserrat"/>
              </a:rPr>
              <a:t>Large </a:t>
            </a:r>
            <a:r>
              <a:rPr lang="en-US" sz="3000" dirty="0" err="1">
                <a:solidFill>
                  <a:srgbClr val="FFFFFF"/>
                </a:solidFill>
                <a:latin typeface="Montserrat"/>
                <a:ea typeface="Montserrat"/>
                <a:cs typeface="Montserrat"/>
                <a:sym typeface="Montserrat"/>
              </a:rPr>
              <a:t>equipments</a:t>
            </a:r>
            <a:endParaRPr lang="en-US" sz="3000" dirty="0">
              <a:solidFill>
                <a:srgbClr val="FFFFFF"/>
              </a:solidFill>
              <a:latin typeface="Montserrat"/>
              <a:ea typeface="Montserrat"/>
              <a:cs typeface="Montserrat"/>
              <a:sym typeface="Montserrat"/>
            </a:endParaRPr>
          </a:p>
        </p:txBody>
      </p:sp>
      <p:grpSp>
        <p:nvGrpSpPr>
          <p:cNvPr id="37" name="Group 37"/>
          <p:cNvGrpSpPr/>
          <p:nvPr/>
        </p:nvGrpSpPr>
        <p:grpSpPr>
          <a:xfrm>
            <a:off x="7566279" y="7024519"/>
            <a:ext cx="9693021" cy="1106820"/>
            <a:chOff x="0" y="0"/>
            <a:chExt cx="2552894" cy="291508"/>
          </a:xfrm>
        </p:grpSpPr>
        <p:sp>
          <p:nvSpPr>
            <p:cNvPr id="38" name="Freeform 38"/>
            <p:cNvSpPr/>
            <p:nvPr/>
          </p:nvSpPr>
          <p:spPr>
            <a:xfrm>
              <a:off x="0" y="0"/>
              <a:ext cx="2552894" cy="291508"/>
            </a:xfrm>
            <a:custGeom>
              <a:avLst/>
              <a:gdLst/>
              <a:ahLst/>
              <a:cxnLst/>
              <a:rect l="l" t="t" r="r" b="b"/>
              <a:pathLst>
                <a:path w="2552894" h="291508">
                  <a:moveTo>
                    <a:pt x="8786" y="0"/>
                  </a:moveTo>
                  <a:lnTo>
                    <a:pt x="2544108" y="0"/>
                  </a:lnTo>
                  <a:cubicBezTo>
                    <a:pt x="2546439" y="0"/>
                    <a:pt x="2548673" y="926"/>
                    <a:pt x="2550321" y="2573"/>
                  </a:cubicBezTo>
                  <a:cubicBezTo>
                    <a:pt x="2551969" y="4221"/>
                    <a:pt x="2552894" y="6456"/>
                    <a:pt x="2552894" y="8786"/>
                  </a:cubicBezTo>
                  <a:lnTo>
                    <a:pt x="2552894" y="282722"/>
                  </a:lnTo>
                  <a:cubicBezTo>
                    <a:pt x="2552894" y="287574"/>
                    <a:pt x="2548961" y="291508"/>
                    <a:pt x="2544108" y="291508"/>
                  </a:cubicBezTo>
                  <a:lnTo>
                    <a:pt x="8786" y="291508"/>
                  </a:lnTo>
                  <a:cubicBezTo>
                    <a:pt x="3934" y="291508"/>
                    <a:pt x="0" y="287574"/>
                    <a:pt x="0" y="282722"/>
                  </a:cubicBezTo>
                  <a:lnTo>
                    <a:pt x="0" y="8786"/>
                  </a:lnTo>
                  <a:cubicBezTo>
                    <a:pt x="0" y="3934"/>
                    <a:pt x="3934" y="0"/>
                    <a:pt x="8786" y="0"/>
                  </a:cubicBezTo>
                  <a:close/>
                </a:path>
              </a:pathLst>
            </a:custGeom>
            <a:solidFill>
              <a:srgbClr val="EBE1DB">
                <a:alpha val="9804"/>
              </a:srgbClr>
            </a:solidFill>
          </p:spPr>
          <p:txBody>
            <a:bodyPr/>
            <a:lstStyle/>
            <a:p>
              <a:endParaRPr lang="en-US"/>
            </a:p>
          </p:txBody>
        </p:sp>
        <p:sp>
          <p:nvSpPr>
            <p:cNvPr id="39" name="TextBox 39"/>
            <p:cNvSpPr txBox="1"/>
            <p:nvPr/>
          </p:nvSpPr>
          <p:spPr>
            <a:xfrm>
              <a:off x="0" y="-57150"/>
              <a:ext cx="2552894" cy="348658"/>
            </a:xfrm>
            <a:prstGeom prst="rect">
              <a:avLst/>
            </a:prstGeom>
          </p:spPr>
          <p:txBody>
            <a:bodyPr lIns="50800" tIns="50800" rIns="50800" bIns="50800" rtlCol="0" anchor="ctr"/>
            <a:lstStyle/>
            <a:p>
              <a:pPr algn="ctr">
                <a:lnSpc>
                  <a:spcPts val="4200"/>
                </a:lnSpc>
              </a:pPr>
              <a:endParaRPr/>
            </a:p>
          </p:txBody>
        </p:sp>
      </p:grpSp>
      <p:grpSp>
        <p:nvGrpSpPr>
          <p:cNvPr id="40" name="Group 40"/>
          <p:cNvGrpSpPr/>
          <p:nvPr/>
        </p:nvGrpSpPr>
        <p:grpSpPr>
          <a:xfrm>
            <a:off x="7354223" y="7032332"/>
            <a:ext cx="465617" cy="1099007"/>
            <a:chOff x="0" y="0"/>
            <a:chExt cx="122632" cy="289450"/>
          </a:xfrm>
        </p:grpSpPr>
        <p:sp>
          <p:nvSpPr>
            <p:cNvPr id="41" name="Freeform 41"/>
            <p:cNvSpPr/>
            <p:nvPr/>
          </p:nvSpPr>
          <p:spPr>
            <a:xfrm>
              <a:off x="0" y="0"/>
              <a:ext cx="122632" cy="289450"/>
            </a:xfrm>
            <a:custGeom>
              <a:avLst/>
              <a:gdLst/>
              <a:ahLst/>
              <a:cxnLst/>
              <a:rect l="l" t="t" r="r" b="b"/>
              <a:pathLst>
                <a:path w="122632" h="289450">
                  <a:moveTo>
                    <a:pt x="0" y="0"/>
                  </a:moveTo>
                  <a:lnTo>
                    <a:pt x="122632" y="0"/>
                  </a:lnTo>
                  <a:lnTo>
                    <a:pt x="122632" y="289450"/>
                  </a:lnTo>
                  <a:lnTo>
                    <a:pt x="0" y="289450"/>
                  </a:lnTo>
                  <a:close/>
                </a:path>
              </a:pathLst>
            </a:custGeom>
            <a:solidFill>
              <a:srgbClr val="6ABB43"/>
            </a:solidFill>
          </p:spPr>
          <p:txBody>
            <a:bodyPr/>
            <a:lstStyle/>
            <a:p>
              <a:endParaRPr lang="en-US"/>
            </a:p>
          </p:txBody>
        </p:sp>
        <p:sp>
          <p:nvSpPr>
            <p:cNvPr id="42" name="TextBox 42"/>
            <p:cNvSpPr txBox="1"/>
            <p:nvPr/>
          </p:nvSpPr>
          <p:spPr>
            <a:xfrm>
              <a:off x="0" y="-38100"/>
              <a:ext cx="122632" cy="327550"/>
            </a:xfrm>
            <a:prstGeom prst="rect">
              <a:avLst/>
            </a:prstGeom>
          </p:spPr>
          <p:txBody>
            <a:bodyPr lIns="50800" tIns="50800" rIns="50800" bIns="50800" rtlCol="0" anchor="ctr"/>
            <a:lstStyle/>
            <a:p>
              <a:pPr algn="ctr">
                <a:lnSpc>
                  <a:spcPts val="2800"/>
                </a:lnSpc>
              </a:pPr>
              <a:endParaRPr/>
            </a:p>
          </p:txBody>
        </p:sp>
      </p:grpSp>
      <p:sp>
        <p:nvSpPr>
          <p:cNvPr id="43" name="Freeform 43"/>
          <p:cNvSpPr/>
          <p:nvPr/>
        </p:nvSpPr>
        <p:spPr>
          <a:xfrm>
            <a:off x="8092460" y="7169782"/>
            <a:ext cx="687753" cy="824105"/>
          </a:xfrm>
          <a:custGeom>
            <a:avLst/>
            <a:gdLst/>
            <a:ahLst/>
            <a:cxnLst/>
            <a:rect l="l" t="t" r="r" b="b"/>
            <a:pathLst>
              <a:path w="687753" h="824105">
                <a:moveTo>
                  <a:pt x="0" y="0"/>
                </a:moveTo>
                <a:lnTo>
                  <a:pt x="687754" y="0"/>
                </a:lnTo>
                <a:lnTo>
                  <a:pt x="687754" y="824106"/>
                </a:lnTo>
                <a:lnTo>
                  <a:pt x="0" y="82410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4" name="TextBox 44"/>
          <p:cNvSpPr txBox="1"/>
          <p:nvPr/>
        </p:nvSpPr>
        <p:spPr>
          <a:xfrm>
            <a:off x="9144000" y="7292179"/>
            <a:ext cx="7152750" cy="514350"/>
          </a:xfrm>
          <a:prstGeom prst="rect">
            <a:avLst/>
          </a:prstGeom>
        </p:spPr>
        <p:txBody>
          <a:bodyPr lIns="0" tIns="0" rIns="0" bIns="0" rtlCol="0" anchor="t">
            <a:spAutoFit/>
          </a:bodyPr>
          <a:lstStyle/>
          <a:p>
            <a:pPr algn="l">
              <a:lnSpc>
                <a:spcPts val="4200"/>
              </a:lnSpc>
            </a:pPr>
            <a:r>
              <a:rPr lang="en-US" sz="3000" dirty="0">
                <a:solidFill>
                  <a:srgbClr val="FFFFFF"/>
                </a:solidFill>
                <a:latin typeface="Montserrat"/>
                <a:ea typeface="Montserrat"/>
                <a:cs typeface="Montserrat"/>
                <a:sym typeface="Montserrat"/>
              </a:rPr>
              <a:t>Small </a:t>
            </a:r>
            <a:r>
              <a:rPr lang="en-US" sz="3000" dirty="0" err="1">
                <a:solidFill>
                  <a:srgbClr val="FFFFFF"/>
                </a:solidFill>
                <a:latin typeface="Montserrat"/>
                <a:ea typeface="Montserrat"/>
                <a:cs typeface="Montserrat"/>
                <a:sym typeface="Montserrat"/>
              </a:rPr>
              <a:t>equipments</a:t>
            </a:r>
            <a:endParaRPr lang="en-US" sz="3000" dirty="0">
              <a:solidFill>
                <a:srgbClr val="FFFFFF"/>
              </a:solidFill>
              <a:latin typeface="Montserrat"/>
              <a:ea typeface="Montserrat"/>
              <a:cs typeface="Montserrat"/>
              <a:sym typeface="Montserrat"/>
            </a:endParaRPr>
          </a:p>
        </p:txBody>
      </p:sp>
      <p:grpSp>
        <p:nvGrpSpPr>
          <p:cNvPr id="45" name="Group 45"/>
          <p:cNvGrpSpPr/>
          <p:nvPr/>
        </p:nvGrpSpPr>
        <p:grpSpPr>
          <a:xfrm>
            <a:off x="7566279" y="8449007"/>
            <a:ext cx="9693021" cy="1106820"/>
            <a:chOff x="0" y="0"/>
            <a:chExt cx="2552894" cy="291508"/>
          </a:xfrm>
        </p:grpSpPr>
        <p:sp>
          <p:nvSpPr>
            <p:cNvPr id="46" name="Freeform 46"/>
            <p:cNvSpPr/>
            <p:nvPr/>
          </p:nvSpPr>
          <p:spPr>
            <a:xfrm>
              <a:off x="0" y="0"/>
              <a:ext cx="2552894" cy="291508"/>
            </a:xfrm>
            <a:custGeom>
              <a:avLst/>
              <a:gdLst/>
              <a:ahLst/>
              <a:cxnLst/>
              <a:rect l="l" t="t" r="r" b="b"/>
              <a:pathLst>
                <a:path w="2552894" h="291508">
                  <a:moveTo>
                    <a:pt x="8786" y="0"/>
                  </a:moveTo>
                  <a:lnTo>
                    <a:pt x="2544108" y="0"/>
                  </a:lnTo>
                  <a:cubicBezTo>
                    <a:pt x="2546439" y="0"/>
                    <a:pt x="2548673" y="926"/>
                    <a:pt x="2550321" y="2573"/>
                  </a:cubicBezTo>
                  <a:cubicBezTo>
                    <a:pt x="2551969" y="4221"/>
                    <a:pt x="2552894" y="6456"/>
                    <a:pt x="2552894" y="8786"/>
                  </a:cubicBezTo>
                  <a:lnTo>
                    <a:pt x="2552894" y="282722"/>
                  </a:lnTo>
                  <a:cubicBezTo>
                    <a:pt x="2552894" y="287574"/>
                    <a:pt x="2548961" y="291508"/>
                    <a:pt x="2544108" y="291508"/>
                  </a:cubicBezTo>
                  <a:lnTo>
                    <a:pt x="8786" y="291508"/>
                  </a:lnTo>
                  <a:cubicBezTo>
                    <a:pt x="3934" y="291508"/>
                    <a:pt x="0" y="287574"/>
                    <a:pt x="0" y="282722"/>
                  </a:cubicBezTo>
                  <a:lnTo>
                    <a:pt x="0" y="8786"/>
                  </a:lnTo>
                  <a:cubicBezTo>
                    <a:pt x="0" y="3934"/>
                    <a:pt x="3934" y="0"/>
                    <a:pt x="8786" y="0"/>
                  </a:cubicBezTo>
                  <a:close/>
                </a:path>
              </a:pathLst>
            </a:custGeom>
            <a:solidFill>
              <a:srgbClr val="EBE1DB">
                <a:alpha val="9804"/>
              </a:srgbClr>
            </a:solidFill>
          </p:spPr>
          <p:txBody>
            <a:bodyPr/>
            <a:lstStyle/>
            <a:p>
              <a:endParaRPr lang="en-US"/>
            </a:p>
          </p:txBody>
        </p:sp>
        <p:sp>
          <p:nvSpPr>
            <p:cNvPr id="47" name="TextBox 47"/>
            <p:cNvSpPr txBox="1"/>
            <p:nvPr/>
          </p:nvSpPr>
          <p:spPr>
            <a:xfrm>
              <a:off x="0" y="-57150"/>
              <a:ext cx="2552894" cy="348658"/>
            </a:xfrm>
            <a:prstGeom prst="rect">
              <a:avLst/>
            </a:prstGeom>
          </p:spPr>
          <p:txBody>
            <a:bodyPr lIns="50800" tIns="50800" rIns="50800" bIns="50800" rtlCol="0" anchor="ctr"/>
            <a:lstStyle/>
            <a:p>
              <a:pPr algn="ctr">
                <a:lnSpc>
                  <a:spcPts val="4200"/>
                </a:lnSpc>
              </a:pPr>
              <a:endParaRPr/>
            </a:p>
          </p:txBody>
        </p:sp>
      </p:grpSp>
      <p:grpSp>
        <p:nvGrpSpPr>
          <p:cNvPr id="48" name="Group 48"/>
          <p:cNvGrpSpPr/>
          <p:nvPr/>
        </p:nvGrpSpPr>
        <p:grpSpPr>
          <a:xfrm>
            <a:off x="7354223" y="8456820"/>
            <a:ext cx="465617" cy="1099007"/>
            <a:chOff x="0" y="0"/>
            <a:chExt cx="122632" cy="289450"/>
          </a:xfrm>
        </p:grpSpPr>
        <p:sp>
          <p:nvSpPr>
            <p:cNvPr id="49" name="Freeform 49"/>
            <p:cNvSpPr/>
            <p:nvPr/>
          </p:nvSpPr>
          <p:spPr>
            <a:xfrm>
              <a:off x="0" y="0"/>
              <a:ext cx="122632" cy="289450"/>
            </a:xfrm>
            <a:custGeom>
              <a:avLst/>
              <a:gdLst/>
              <a:ahLst/>
              <a:cxnLst/>
              <a:rect l="l" t="t" r="r" b="b"/>
              <a:pathLst>
                <a:path w="122632" h="289450">
                  <a:moveTo>
                    <a:pt x="0" y="0"/>
                  </a:moveTo>
                  <a:lnTo>
                    <a:pt x="122632" y="0"/>
                  </a:lnTo>
                  <a:lnTo>
                    <a:pt x="122632" y="289450"/>
                  </a:lnTo>
                  <a:lnTo>
                    <a:pt x="0" y="289450"/>
                  </a:lnTo>
                  <a:close/>
                </a:path>
              </a:pathLst>
            </a:custGeom>
            <a:solidFill>
              <a:srgbClr val="6ABB43"/>
            </a:solidFill>
          </p:spPr>
          <p:txBody>
            <a:bodyPr/>
            <a:lstStyle/>
            <a:p>
              <a:endParaRPr lang="en-US"/>
            </a:p>
          </p:txBody>
        </p:sp>
        <p:sp>
          <p:nvSpPr>
            <p:cNvPr id="50" name="TextBox 50"/>
            <p:cNvSpPr txBox="1"/>
            <p:nvPr/>
          </p:nvSpPr>
          <p:spPr>
            <a:xfrm>
              <a:off x="0" y="-38100"/>
              <a:ext cx="122632" cy="327550"/>
            </a:xfrm>
            <a:prstGeom prst="rect">
              <a:avLst/>
            </a:prstGeom>
          </p:spPr>
          <p:txBody>
            <a:bodyPr lIns="50800" tIns="50800" rIns="50800" bIns="50800" rtlCol="0" anchor="ctr"/>
            <a:lstStyle/>
            <a:p>
              <a:pPr algn="ctr">
                <a:lnSpc>
                  <a:spcPts val="2800"/>
                </a:lnSpc>
              </a:pPr>
              <a:endParaRPr/>
            </a:p>
          </p:txBody>
        </p:sp>
      </p:grpSp>
      <p:sp>
        <p:nvSpPr>
          <p:cNvPr id="51" name="Freeform 51"/>
          <p:cNvSpPr/>
          <p:nvPr/>
        </p:nvSpPr>
        <p:spPr>
          <a:xfrm>
            <a:off x="8092460" y="8594271"/>
            <a:ext cx="687753" cy="824105"/>
          </a:xfrm>
          <a:custGeom>
            <a:avLst/>
            <a:gdLst/>
            <a:ahLst/>
            <a:cxnLst/>
            <a:rect l="l" t="t" r="r" b="b"/>
            <a:pathLst>
              <a:path w="687753" h="824105">
                <a:moveTo>
                  <a:pt x="0" y="0"/>
                </a:moveTo>
                <a:lnTo>
                  <a:pt x="687754" y="0"/>
                </a:lnTo>
                <a:lnTo>
                  <a:pt x="687754" y="824105"/>
                </a:lnTo>
                <a:lnTo>
                  <a:pt x="0" y="82410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52" name="TextBox 52"/>
          <p:cNvSpPr txBox="1"/>
          <p:nvPr/>
        </p:nvSpPr>
        <p:spPr>
          <a:xfrm>
            <a:off x="9056439" y="8716667"/>
            <a:ext cx="9102917" cy="514350"/>
          </a:xfrm>
          <a:prstGeom prst="rect">
            <a:avLst/>
          </a:prstGeom>
        </p:spPr>
        <p:txBody>
          <a:bodyPr lIns="0" tIns="0" rIns="0" bIns="0" rtlCol="0" anchor="t">
            <a:spAutoFit/>
          </a:bodyPr>
          <a:lstStyle/>
          <a:p>
            <a:pPr algn="l">
              <a:lnSpc>
                <a:spcPts val="4200"/>
              </a:lnSpc>
            </a:pPr>
            <a:r>
              <a:rPr lang="en-US" sz="3000" dirty="0">
                <a:solidFill>
                  <a:srgbClr val="FFFFFF"/>
                </a:solidFill>
                <a:latin typeface="Montserrat"/>
                <a:ea typeface="Montserrat"/>
                <a:cs typeface="Montserrat"/>
                <a:sym typeface="Montserrat"/>
              </a:rPr>
              <a:t>Small IT and communication equipment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wipe(down)">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wipe(down)">
                                      <p:cBhvr>
                                        <p:cTn id="12" dur="500"/>
                                        <p:tgtEl>
                                          <p:spTgt spid="2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8">
                                            <p:txEl>
                                              <p:pRg st="0" end="0"/>
                                            </p:txEl>
                                          </p:spTgt>
                                        </p:tgtEl>
                                        <p:attrNameLst>
                                          <p:attrName>style.visibility</p:attrName>
                                        </p:attrNameLst>
                                      </p:cBhvr>
                                      <p:to>
                                        <p:strVal val="visible"/>
                                      </p:to>
                                    </p:set>
                                    <p:animEffect transition="in" filter="wipe(down)">
                                      <p:cBhvr>
                                        <p:cTn id="17" dur="500"/>
                                        <p:tgtEl>
                                          <p:spTgt spid="28">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6">
                                            <p:txEl>
                                              <p:pRg st="0" end="0"/>
                                            </p:txEl>
                                          </p:spTgt>
                                        </p:tgtEl>
                                        <p:attrNameLst>
                                          <p:attrName>style.visibility</p:attrName>
                                        </p:attrNameLst>
                                      </p:cBhvr>
                                      <p:to>
                                        <p:strVal val="visible"/>
                                      </p:to>
                                    </p:set>
                                    <p:animEffect transition="in" filter="wipe(down)">
                                      <p:cBhvr>
                                        <p:cTn id="22" dur="500"/>
                                        <p:tgtEl>
                                          <p:spTgt spid="36">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44">
                                            <p:txEl>
                                              <p:pRg st="0" end="0"/>
                                            </p:txEl>
                                          </p:spTgt>
                                        </p:tgtEl>
                                        <p:attrNameLst>
                                          <p:attrName>style.visibility</p:attrName>
                                        </p:attrNameLst>
                                      </p:cBhvr>
                                      <p:to>
                                        <p:strVal val="visible"/>
                                      </p:to>
                                    </p:set>
                                    <p:animEffect transition="in" filter="wipe(down)">
                                      <p:cBhvr>
                                        <p:cTn id="27" dur="500"/>
                                        <p:tgtEl>
                                          <p:spTgt spid="44">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52">
                                            <p:txEl>
                                              <p:pRg st="0" end="0"/>
                                            </p:txEl>
                                          </p:spTgt>
                                        </p:tgtEl>
                                        <p:attrNameLst>
                                          <p:attrName>style.visibility</p:attrName>
                                        </p:attrNameLst>
                                      </p:cBhvr>
                                      <p:to>
                                        <p:strVal val="visible"/>
                                      </p:to>
                                    </p:set>
                                    <p:animEffect transition="in" filter="wipe(down)">
                                      <p:cBhvr>
                                        <p:cTn id="32" dur="500"/>
                                        <p:tgtEl>
                                          <p:spTgt spid="5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sp>
        <p:nvSpPr>
          <p:cNvPr id="2" name="TextBox 2"/>
          <p:cNvSpPr txBox="1"/>
          <p:nvPr/>
        </p:nvSpPr>
        <p:spPr>
          <a:xfrm>
            <a:off x="1028700" y="9425074"/>
            <a:ext cx="18374731" cy="410845"/>
          </a:xfrm>
          <a:prstGeom prst="rect">
            <a:avLst/>
          </a:prstGeom>
        </p:spPr>
        <p:txBody>
          <a:bodyPr lIns="0" tIns="0" rIns="0" bIns="0" rtlCol="0" anchor="t">
            <a:spAutoFit/>
          </a:bodyPr>
          <a:lstStyle/>
          <a:p>
            <a:pPr algn="l">
              <a:lnSpc>
                <a:spcPts val="3139"/>
              </a:lnSpc>
            </a:pPr>
            <a:r>
              <a:rPr lang="en-US" sz="2499" b="1" spc="234" dirty="0">
                <a:solidFill>
                  <a:srgbClr val="FFFFFF"/>
                </a:solidFill>
                <a:latin typeface="Poppins Bold"/>
                <a:ea typeface="Poppins Bold"/>
                <a:cs typeface="Poppins Bold"/>
                <a:sym typeface="Poppins Bold"/>
              </a:rPr>
              <a:t>The data source comes from The Global E-waste Monitor 2020 (Forti et al., 2020)</a:t>
            </a:r>
          </a:p>
        </p:txBody>
      </p:sp>
      <p:pic>
        <p:nvPicPr>
          <p:cNvPr id="3" name="Picture 3"/>
          <p:cNvPicPr>
            <a:picLocks noChangeAspect="1"/>
          </p:cNvPicPr>
          <p:nvPr/>
        </p:nvPicPr>
        <p:blipFill>
          <a:blip r:embed="rId2"/>
          <a:stretch>
            <a:fillRect/>
          </a:stretch>
        </p:blipFill>
        <p:spPr>
          <a:xfrm>
            <a:off x="-606099" y="-605819"/>
            <a:ext cx="19500198" cy="11498638"/>
          </a:xfrm>
          <a:prstGeom prst="rect">
            <a:avLst/>
          </a:prstGeom>
        </p:spPr>
      </p:pic>
      <p:sp>
        <p:nvSpPr>
          <p:cNvPr id="4" name="TextBox 4"/>
          <p:cNvSpPr txBox="1"/>
          <p:nvPr/>
        </p:nvSpPr>
        <p:spPr>
          <a:xfrm>
            <a:off x="5273493" y="1990389"/>
            <a:ext cx="12005372" cy="1230274"/>
          </a:xfrm>
          <a:prstGeom prst="rect">
            <a:avLst/>
          </a:prstGeom>
        </p:spPr>
        <p:txBody>
          <a:bodyPr lIns="0" tIns="0" rIns="0" bIns="0" rtlCol="0" anchor="t">
            <a:spAutoFit/>
          </a:bodyPr>
          <a:lstStyle/>
          <a:p>
            <a:pPr algn="l">
              <a:lnSpc>
                <a:spcPts val="4772"/>
              </a:lnSpc>
            </a:pPr>
            <a:r>
              <a:rPr lang="en-US" sz="3800" b="1" spc="357" dirty="0">
                <a:solidFill>
                  <a:srgbClr val="6ABB43"/>
                </a:solidFill>
                <a:latin typeface="Poppins Bold"/>
                <a:ea typeface="Poppins Bold"/>
                <a:cs typeface="Poppins Bold"/>
                <a:sym typeface="Poppins Bold"/>
              </a:rPr>
              <a:t>E-waste</a:t>
            </a:r>
          </a:p>
          <a:p>
            <a:pPr algn="l">
              <a:lnSpc>
                <a:spcPts val="4772"/>
              </a:lnSpc>
            </a:pPr>
            <a:r>
              <a:rPr lang="en-US" sz="3800" b="1" spc="357" dirty="0">
                <a:solidFill>
                  <a:srgbClr val="6ABB43"/>
                </a:solidFill>
                <a:latin typeface="Poppins Bold"/>
                <a:ea typeface="Poppins Bold"/>
                <a:cs typeface="Poppins Bold"/>
                <a:sym typeface="Poppins Bold"/>
              </a:rPr>
              <a:t>Generated in Each Continent (2019)</a:t>
            </a:r>
          </a:p>
        </p:txBody>
      </p:sp>
      <p:sp>
        <p:nvSpPr>
          <p:cNvPr id="5" name="TextBox 5"/>
          <p:cNvSpPr txBox="1"/>
          <p:nvPr/>
        </p:nvSpPr>
        <p:spPr>
          <a:xfrm>
            <a:off x="417266" y="1196316"/>
            <a:ext cx="2021134" cy="454868"/>
          </a:xfrm>
          <a:prstGeom prst="rect">
            <a:avLst/>
          </a:prstGeom>
        </p:spPr>
        <p:txBody>
          <a:bodyPr wrap="square" lIns="0" tIns="0" rIns="0" bIns="0" rtlCol="0" anchor="t">
            <a:spAutoFit/>
          </a:bodyPr>
          <a:lstStyle/>
          <a:p>
            <a:pPr algn="ctr">
              <a:lnSpc>
                <a:spcPts val="3779"/>
              </a:lnSpc>
            </a:pPr>
            <a:r>
              <a:rPr lang="en-US" sz="2700" dirty="0">
                <a:solidFill>
                  <a:srgbClr val="FFFFFF"/>
                </a:solidFill>
                <a:latin typeface="Canva Sans"/>
                <a:ea typeface="Canva Sans"/>
                <a:cs typeface="Canva Sans"/>
                <a:sym typeface="Canva Sans"/>
              </a:rPr>
              <a:t>Continent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grpSp>
        <p:nvGrpSpPr>
          <p:cNvPr id="2" name="Group 2"/>
          <p:cNvGrpSpPr/>
          <p:nvPr/>
        </p:nvGrpSpPr>
        <p:grpSpPr>
          <a:xfrm>
            <a:off x="8917513" y="-4343522"/>
            <a:ext cx="10223869" cy="8423647"/>
            <a:chOff x="0" y="0"/>
            <a:chExt cx="986504" cy="812800"/>
          </a:xfrm>
        </p:grpSpPr>
        <p:sp>
          <p:nvSpPr>
            <p:cNvPr id="3" name="Freeform 3"/>
            <p:cNvSpPr/>
            <p:nvPr/>
          </p:nvSpPr>
          <p:spPr>
            <a:xfrm>
              <a:off x="0" y="0"/>
              <a:ext cx="986504" cy="812800"/>
            </a:xfrm>
            <a:custGeom>
              <a:avLst/>
              <a:gdLst/>
              <a:ahLst/>
              <a:cxnLst/>
              <a:rect l="l" t="t" r="r" b="b"/>
              <a:pathLst>
                <a:path w="986504" h="812800">
                  <a:moveTo>
                    <a:pt x="493252" y="0"/>
                  </a:moveTo>
                  <a:cubicBezTo>
                    <a:pt x="220836" y="0"/>
                    <a:pt x="0" y="181951"/>
                    <a:pt x="0" y="406400"/>
                  </a:cubicBezTo>
                  <a:cubicBezTo>
                    <a:pt x="0" y="630849"/>
                    <a:pt x="220836" y="812800"/>
                    <a:pt x="493252" y="812800"/>
                  </a:cubicBezTo>
                  <a:cubicBezTo>
                    <a:pt x="765668" y="812800"/>
                    <a:pt x="986504" y="630849"/>
                    <a:pt x="986504" y="406400"/>
                  </a:cubicBezTo>
                  <a:cubicBezTo>
                    <a:pt x="986504" y="181951"/>
                    <a:pt x="765668" y="0"/>
                    <a:pt x="493252" y="0"/>
                  </a:cubicBezTo>
                  <a:close/>
                </a:path>
              </a:pathLst>
            </a:custGeom>
            <a:solidFill>
              <a:srgbClr val="000000">
                <a:alpha val="0"/>
              </a:srgbClr>
            </a:solidFill>
            <a:ln w="219075" cap="sq">
              <a:gradFill>
                <a:gsLst>
                  <a:gs pos="0">
                    <a:srgbClr val="2B2B2B">
                      <a:alpha val="100000"/>
                    </a:srgbClr>
                  </a:gs>
                  <a:gs pos="100000">
                    <a:srgbClr val="69BC46">
                      <a:alpha val="100000"/>
                    </a:srgbClr>
                  </a:gs>
                </a:gsLst>
                <a:lin ang="2700000"/>
              </a:gradFill>
              <a:prstDash val="solid"/>
              <a:miter/>
            </a:ln>
          </p:spPr>
          <p:txBody>
            <a:bodyPr/>
            <a:lstStyle/>
            <a:p>
              <a:endParaRPr lang="en-US"/>
            </a:p>
          </p:txBody>
        </p:sp>
        <p:sp>
          <p:nvSpPr>
            <p:cNvPr id="4" name="TextBox 4"/>
            <p:cNvSpPr txBox="1"/>
            <p:nvPr/>
          </p:nvSpPr>
          <p:spPr>
            <a:xfrm>
              <a:off x="92485" y="28575"/>
              <a:ext cx="801534" cy="708025"/>
            </a:xfrm>
            <a:prstGeom prst="rect">
              <a:avLst/>
            </a:prstGeom>
          </p:spPr>
          <p:txBody>
            <a:bodyPr lIns="50800" tIns="50800" rIns="50800" bIns="50800" rtlCol="0" anchor="ctr"/>
            <a:lstStyle/>
            <a:p>
              <a:pPr algn="ctr">
                <a:lnSpc>
                  <a:spcPts val="3463"/>
                </a:lnSpc>
              </a:pPr>
              <a:endParaRPr/>
            </a:p>
          </p:txBody>
        </p:sp>
      </p:grpSp>
      <p:sp>
        <p:nvSpPr>
          <p:cNvPr id="5" name="Freeform 5"/>
          <p:cNvSpPr/>
          <p:nvPr/>
        </p:nvSpPr>
        <p:spPr>
          <a:xfrm>
            <a:off x="1028700" y="2866381"/>
            <a:ext cx="6620496" cy="1363822"/>
          </a:xfrm>
          <a:custGeom>
            <a:avLst/>
            <a:gdLst/>
            <a:ahLst/>
            <a:cxnLst/>
            <a:rect l="l" t="t" r="r" b="b"/>
            <a:pathLst>
              <a:path w="6620496" h="1363822">
                <a:moveTo>
                  <a:pt x="0" y="0"/>
                </a:moveTo>
                <a:lnTo>
                  <a:pt x="6620496" y="0"/>
                </a:lnTo>
                <a:lnTo>
                  <a:pt x="6620496" y="1363822"/>
                </a:lnTo>
                <a:lnTo>
                  <a:pt x="0" y="13638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Freeform 6"/>
          <p:cNvSpPr/>
          <p:nvPr/>
        </p:nvSpPr>
        <p:spPr>
          <a:xfrm>
            <a:off x="1028700" y="4461589"/>
            <a:ext cx="6620496" cy="1363822"/>
          </a:xfrm>
          <a:custGeom>
            <a:avLst/>
            <a:gdLst/>
            <a:ahLst/>
            <a:cxnLst/>
            <a:rect l="l" t="t" r="r" b="b"/>
            <a:pathLst>
              <a:path w="6620496" h="1363822">
                <a:moveTo>
                  <a:pt x="0" y="0"/>
                </a:moveTo>
                <a:lnTo>
                  <a:pt x="6620496" y="0"/>
                </a:lnTo>
                <a:lnTo>
                  <a:pt x="6620496" y="1363822"/>
                </a:lnTo>
                <a:lnTo>
                  <a:pt x="0" y="13638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7" name="Freeform 7"/>
          <p:cNvSpPr/>
          <p:nvPr/>
        </p:nvSpPr>
        <p:spPr>
          <a:xfrm>
            <a:off x="1028700" y="6056797"/>
            <a:ext cx="6620496" cy="1363822"/>
          </a:xfrm>
          <a:custGeom>
            <a:avLst/>
            <a:gdLst/>
            <a:ahLst/>
            <a:cxnLst/>
            <a:rect l="l" t="t" r="r" b="b"/>
            <a:pathLst>
              <a:path w="6620496" h="1363822">
                <a:moveTo>
                  <a:pt x="0" y="0"/>
                </a:moveTo>
                <a:lnTo>
                  <a:pt x="6620496" y="0"/>
                </a:lnTo>
                <a:lnTo>
                  <a:pt x="6620496" y="1363822"/>
                </a:lnTo>
                <a:lnTo>
                  <a:pt x="0" y="13638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8" name="Freeform 8"/>
          <p:cNvSpPr/>
          <p:nvPr/>
        </p:nvSpPr>
        <p:spPr>
          <a:xfrm>
            <a:off x="1028700" y="7652004"/>
            <a:ext cx="6620496" cy="1363822"/>
          </a:xfrm>
          <a:custGeom>
            <a:avLst/>
            <a:gdLst/>
            <a:ahLst/>
            <a:cxnLst/>
            <a:rect l="l" t="t" r="r" b="b"/>
            <a:pathLst>
              <a:path w="6620496" h="1363822">
                <a:moveTo>
                  <a:pt x="0" y="0"/>
                </a:moveTo>
                <a:lnTo>
                  <a:pt x="6620496" y="0"/>
                </a:lnTo>
                <a:lnTo>
                  <a:pt x="6620496" y="1363822"/>
                </a:lnTo>
                <a:lnTo>
                  <a:pt x="0" y="13638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9"/>
          <p:cNvSpPr/>
          <p:nvPr/>
        </p:nvSpPr>
        <p:spPr>
          <a:xfrm>
            <a:off x="11987010" y="4681308"/>
            <a:ext cx="4084874" cy="4114800"/>
          </a:xfrm>
          <a:custGeom>
            <a:avLst/>
            <a:gdLst/>
            <a:ahLst/>
            <a:cxnLst/>
            <a:rect l="l" t="t" r="r" b="b"/>
            <a:pathLst>
              <a:path w="4084874" h="4114800">
                <a:moveTo>
                  <a:pt x="0" y="0"/>
                </a:moveTo>
                <a:lnTo>
                  <a:pt x="4084875" y="0"/>
                </a:lnTo>
                <a:lnTo>
                  <a:pt x="4084875"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0" name="TextBox 10"/>
          <p:cNvSpPr txBox="1"/>
          <p:nvPr/>
        </p:nvSpPr>
        <p:spPr>
          <a:xfrm>
            <a:off x="838200" y="1895981"/>
            <a:ext cx="11701808" cy="1028188"/>
          </a:xfrm>
          <a:prstGeom prst="rect">
            <a:avLst/>
          </a:prstGeom>
        </p:spPr>
        <p:txBody>
          <a:bodyPr lIns="0" tIns="0" rIns="0" bIns="0" rtlCol="0" anchor="t">
            <a:spAutoFit/>
          </a:bodyPr>
          <a:lstStyle/>
          <a:p>
            <a:pPr algn="l">
              <a:lnSpc>
                <a:spcPts val="7741"/>
              </a:lnSpc>
            </a:pPr>
            <a:r>
              <a:rPr lang="en-US" sz="6163" b="1" spc="579" dirty="0">
                <a:solidFill>
                  <a:srgbClr val="6ABB43"/>
                </a:solidFill>
                <a:latin typeface="Poppins Bold"/>
                <a:ea typeface="Poppins Bold"/>
                <a:cs typeface="Poppins Bold"/>
                <a:sym typeface="Poppins Bold"/>
              </a:rPr>
              <a:t>E-waste EFFECTS</a:t>
            </a:r>
          </a:p>
        </p:txBody>
      </p:sp>
      <p:sp>
        <p:nvSpPr>
          <p:cNvPr id="11" name="TextBox 11"/>
          <p:cNvSpPr txBox="1"/>
          <p:nvPr/>
        </p:nvSpPr>
        <p:spPr>
          <a:xfrm>
            <a:off x="1028700" y="3224760"/>
            <a:ext cx="6364493" cy="580390"/>
          </a:xfrm>
          <a:prstGeom prst="rect">
            <a:avLst/>
          </a:prstGeom>
        </p:spPr>
        <p:txBody>
          <a:bodyPr lIns="0" tIns="0" rIns="0" bIns="0" rtlCol="0" anchor="t">
            <a:spAutoFit/>
          </a:bodyPr>
          <a:lstStyle/>
          <a:p>
            <a:pPr algn="ctr">
              <a:lnSpc>
                <a:spcPts val="4759"/>
              </a:lnSpc>
            </a:pPr>
            <a:r>
              <a:rPr lang="en-US" sz="3399" dirty="0">
                <a:solidFill>
                  <a:srgbClr val="FFFFFF"/>
                </a:solidFill>
                <a:latin typeface="Canva Sans"/>
                <a:ea typeface="Canva Sans"/>
                <a:cs typeface="Canva Sans"/>
                <a:sym typeface="Canva Sans"/>
              </a:rPr>
              <a:t>Environmental Pollution</a:t>
            </a:r>
          </a:p>
        </p:txBody>
      </p:sp>
      <p:sp>
        <p:nvSpPr>
          <p:cNvPr id="12" name="TextBox 12"/>
          <p:cNvSpPr txBox="1"/>
          <p:nvPr/>
        </p:nvSpPr>
        <p:spPr>
          <a:xfrm>
            <a:off x="1028700" y="4819967"/>
            <a:ext cx="6364493" cy="580390"/>
          </a:xfrm>
          <a:prstGeom prst="rect">
            <a:avLst/>
          </a:prstGeom>
        </p:spPr>
        <p:txBody>
          <a:bodyPr lIns="0" tIns="0" rIns="0" bIns="0" rtlCol="0" anchor="t">
            <a:spAutoFit/>
          </a:bodyPr>
          <a:lstStyle/>
          <a:p>
            <a:pPr algn="ctr">
              <a:lnSpc>
                <a:spcPts val="4759"/>
              </a:lnSpc>
            </a:pPr>
            <a:r>
              <a:rPr lang="en-US" sz="3399" dirty="0">
                <a:solidFill>
                  <a:srgbClr val="FFFFFF"/>
                </a:solidFill>
                <a:latin typeface="Canva Sans"/>
                <a:ea typeface="Canva Sans"/>
                <a:cs typeface="Canva Sans"/>
                <a:sym typeface="Canva Sans"/>
              </a:rPr>
              <a:t>Health Hazards </a:t>
            </a:r>
          </a:p>
        </p:txBody>
      </p:sp>
      <p:sp>
        <p:nvSpPr>
          <p:cNvPr id="13" name="TextBox 13"/>
          <p:cNvSpPr txBox="1"/>
          <p:nvPr/>
        </p:nvSpPr>
        <p:spPr>
          <a:xfrm>
            <a:off x="1028700" y="6415175"/>
            <a:ext cx="6364493" cy="580390"/>
          </a:xfrm>
          <a:prstGeom prst="rect">
            <a:avLst/>
          </a:prstGeom>
        </p:spPr>
        <p:txBody>
          <a:bodyPr lIns="0" tIns="0" rIns="0" bIns="0" rtlCol="0" anchor="t">
            <a:spAutoFit/>
          </a:bodyPr>
          <a:lstStyle/>
          <a:p>
            <a:pPr algn="ctr">
              <a:lnSpc>
                <a:spcPts val="4759"/>
              </a:lnSpc>
            </a:pPr>
            <a:r>
              <a:rPr lang="en-US" sz="3399" dirty="0">
                <a:solidFill>
                  <a:srgbClr val="FFFFFF"/>
                </a:solidFill>
                <a:latin typeface="Canva Sans"/>
                <a:ea typeface="Canva Sans"/>
                <a:cs typeface="Canva Sans"/>
                <a:sym typeface="Canva Sans"/>
              </a:rPr>
              <a:t>Resource Depletion</a:t>
            </a:r>
          </a:p>
        </p:txBody>
      </p:sp>
      <p:sp>
        <p:nvSpPr>
          <p:cNvPr id="14" name="TextBox 14"/>
          <p:cNvSpPr txBox="1"/>
          <p:nvPr/>
        </p:nvSpPr>
        <p:spPr>
          <a:xfrm>
            <a:off x="1028700" y="8010383"/>
            <a:ext cx="6364493" cy="580390"/>
          </a:xfrm>
          <a:prstGeom prst="rect">
            <a:avLst/>
          </a:prstGeom>
        </p:spPr>
        <p:txBody>
          <a:bodyPr lIns="0" tIns="0" rIns="0" bIns="0" rtlCol="0" anchor="t">
            <a:spAutoFit/>
          </a:bodyPr>
          <a:lstStyle/>
          <a:p>
            <a:pPr algn="ctr">
              <a:lnSpc>
                <a:spcPts val="4759"/>
              </a:lnSpc>
            </a:pPr>
            <a:r>
              <a:rPr lang="en-US" sz="3399" dirty="0">
                <a:solidFill>
                  <a:srgbClr val="FFFFFF"/>
                </a:solidFill>
                <a:latin typeface="Canva Sans"/>
                <a:ea typeface="Canva Sans"/>
                <a:cs typeface="Canva Sans"/>
                <a:sym typeface="Canva Sans"/>
              </a:rPr>
              <a:t>Climate Impact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 calcmode="lin" valueType="num">
                                      <p:cBhvr>
                                        <p:cTn id="7" dur="500" fill="hold"/>
                                        <p:tgtEl>
                                          <p:spTgt spid="11">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11">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11">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2">
                                            <p:txEl>
                                              <p:pRg st="0" end="0"/>
                                            </p:txEl>
                                          </p:spTgt>
                                        </p:tgtEl>
                                        <p:attrNameLst>
                                          <p:attrName>style.visibility</p:attrName>
                                        </p:attrNameLst>
                                      </p:cBhvr>
                                      <p:to>
                                        <p:strVal val="visible"/>
                                      </p:to>
                                    </p:set>
                                    <p:anim calcmode="lin" valueType="num">
                                      <p:cBhvr>
                                        <p:cTn id="14" dur="500" fill="hold"/>
                                        <p:tgtEl>
                                          <p:spTgt spid="12">
                                            <p:txEl>
                                              <p:pRg st="0" end="0"/>
                                            </p:txEl>
                                          </p:spTgt>
                                        </p:tgtEl>
                                        <p:attrNameLst>
                                          <p:attrName>ppt_w</p:attrName>
                                        </p:attrNameLst>
                                      </p:cBhvr>
                                      <p:tavLst>
                                        <p:tav tm="0">
                                          <p:val>
                                            <p:fltVal val="0"/>
                                          </p:val>
                                        </p:tav>
                                        <p:tav tm="100000">
                                          <p:val>
                                            <p:strVal val="#ppt_w"/>
                                          </p:val>
                                        </p:tav>
                                      </p:tavLst>
                                    </p:anim>
                                    <p:anim calcmode="lin" valueType="num">
                                      <p:cBhvr>
                                        <p:cTn id="15" dur="500" fill="hold"/>
                                        <p:tgtEl>
                                          <p:spTgt spid="12">
                                            <p:txEl>
                                              <p:pRg st="0" end="0"/>
                                            </p:txEl>
                                          </p:spTgt>
                                        </p:tgtEl>
                                        <p:attrNameLst>
                                          <p:attrName>ppt_h</p:attrName>
                                        </p:attrNameLst>
                                      </p:cBhvr>
                                      <p:tavLst>
                                        <p:tav tm="0">
                                          <p:val>
                                            <p:fltVal val="0"/>
                                          </p:val>
                                        </p:tav>
                                        <p:tav tm="100000">
                                          <p:val>
                                            <p:strVal val="#ppt_h"/>
                                          </p:val>
                                        </p:tav>
                                      </p:tavLst>
                                    </p:anim>
                                    <p:animEffect transition="in" filter="fade">
                                      <p:cBhvr>
                                        <p:cTn id="16" dur="500"/>
                                        <p:tgtEl>
                                          <p:spTgt spid="12">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3">
                                            <p:txEl>
                                              <p:pRg st="0" end="0"/>
                                            </p:txEl>
                                          </p:spTgt>
                                        </p:tgtEl>
                                        <p:attrNameLst>
                                          <p:attrName>style.visibility</p:attrName>
                                        </p:attrNameLst>
                                      </p:cBhvr>
                                      <p:to>
                                        <p:strVal val="visible"/>
                                      </p:to>
                                    </p:set>
                                    <p:anim calcmode="lin" valueType="num">
                                      <p:cBhvr>
                                        <p:cTn id="21" dur="500" fill="hold"/>
                                        <p:tgtEl>
                                          <p:spTgt spid="13">
                                            <p:txEl>
                                              <p:pRg st="0" end="0"/>
                                            </p:txEl>
                                          </p:spTgt>
                                        </p:tgtEl>
                                        <p:attrNameLst>
                                          <p:attrName>ppt_w</p:attrName>
                                        </p:attrNameLst>
                                      </p:cBhvr>
                                      <p:tavLst>
                                        <p:tav tm="0">
                                          <p:val>
                                            <p:fltVal val="0"/>
                                          </p:val>
                                        </p:tav>
                                        <p:tav tm="100000">
                                          <p:val>
                                            <p:strVal val="#ppt_w"/>
                                          </p:val>
                                        </p:tav>
                                      </p:tavLst>
                                    </p:anim>
                                    <p:anim calcmode="lin" valueType="num">
                                      <p:cBhvr>
                                        <p:cTn id="22" dur="500" fill="hold"/>
                                        <p:tgtEl>
                                          <p:spTgt spid="13">
                                            <p:txEl>
                                              <p:pRg st="0" end="0"/>
                                            </p:txEl>
                                          </p:spTgt>
                                        </p:tgtEl>
                                        <p:attrNameLst>
                                          <p:attrName>ppt_h</p:attrName>
                                        </p:attrNameLst>
                                      </p:cBhvr>
                                      <p:tavLst>
                                        <p:tav tm="0">
                                          <p:val>
                                            <p:fltVal val="0"/>
                                          </p:val>
                                        </p:tav>
                                        <p:tav tm="100000">
                                          <p:val>
                                            <p:strVal val="#ppt_h"/>
                                          </p:val>
                                        </p:tav>
                                      </p:tavLst>
                                    </p:anim>
                                    <p:animEffect transition="in" filter="fade">
                                      <p:cBhvr>
                                        <p:cTn id="23" dur="500"/>
                                        <p:tgtEl>
                                          <p:spTgt spid="1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14">
                                            <p:txEl>
                                              <p:pRg st="0" end="0"/>
                                            </p:txEl>
                                          </p:spTgt>
                                        </p:tgtEl>
                                        <p:attrNameLst>
                                          <p:attrName>style.visibility</p:attrName>
                                        </p:attrNameLst>
                                      </p:cBhvr>
                                      <p:to>
                                        <p:strVal val="visible"/>
                                      </p:to>
                                    </p:set>
                                    <p:anim calcmode="lin" valueType="num">
                                      <p:cBhvr>
                                        <p:cTn id="28" dur="500" fill="hold"/>
                                        <p:tgtEl>
                                          <p:spTgt spid="14">
                                            <p:txEl>
                                              <p:pRg st="0" end="0"/>
                                            </p:txEl>
                                          </p:spTgt>
                                        </p:tgtEl>
                                        <p:attrNameLst>
                                          <p:attrName>ppt_w</p:attrName>
                                        </p:attrNameLst>
                                      </p:cBhvr>
                                      <p:tavLst>
                                        <p:tav tm="0">
                                          <p:val>
                                            <p:fltVal val="0"/>
                                          </p:val>
                                        </p:tav>
                                        <p:tav tm="100000">
                                          <p:val>
                                            <p:strVal val="#ppt_w"/>
                                          </p:val>
                                        </p:tav>
                                      </p:tavLst>
                                    </p:anim>
                                    <p:anim calcmode="lin" valueType="num">
                                      <p:cBhvr>
                                        <p:cTn id="29" dur="500" fill="hold"/>
                                        <p:tgtEl>
                                          <p:spTgt spid="14">
                                            <p:txEl>
                                              <p:pRg st="0" end="0"/>
                                            </p:txEl>
                                          </p:spTgt>
                                        </p:tgtEl>
                                        <p:attrNameLst>
                                          <p:attrName>ppt_h</p:attrName>
                                        </p:attrNameLst>
                                      </p:cBhvr>
                                      <p:tavLst>
                                        <p:tav tm="0">
                                          <p:val>
                                            <p:fltVal val="0"/>
                                          </p:val>
                                        </p:tav>
                                        <p:tav tm="100000">
                                          <p:val>
                                            <p:strVal val="#ppt_h"/>
                                          </p:val>
                                        </p:tav>
                                      </p:tavLst>
                                    </p:anim>
                                    <p:animEffect transition="in" filter="fade">
                                      <p:cBhvr>
                                        <p:cTn id="30"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2233144" cy="10287000"/>
            <a:chOff x="0" y="0"/>
            <a:chExt cx="345972" cy="1593725"/>
          </a:xfrm>
        </p:grpSpPr>
        <p:sp>
          <p:nvSpPr>
            <p:cNvPr id="3" name="Freeform 3"/>
            <p:cNvSpPr/>
            <p:nvPr/>
          </p:nvSpPr>
          <p:spPr>
            <a:xfrm>
              <a:off x="0" y="0"/>
              <a:ext cx="345972" cy="1593725"/>
            </a:xfrm>
            <a:custGeom>
              <a:avLst/>
              <a:gdLst/>
              <a:ahLst/>
              <a:cxnLst/>
              <a:rect l="l" t="t" r="r" b="b"/>
              <a:pathLst>
                <a:path w="345972" h="1593725">
                  <a:moveTo>
                    <a:pt x="0" y="0"/>
                  </a:moveTo>
                  <a:lnTo>
                    <a:pt x="345972" y="0"/>
                  </a:lnTo>
                  <a:lnTo>
                    <a:pt x="345972" y="1593725"/>
                  </a:lnTo>
                  <a:lnTo>
                    <a:pt x="0" y="1593725"/>
                  </a:lnTo>
                  <a:close/>
                </a:path>
              </a:pathLst>
            </a:custGeom>
            <a:blipFill>
              <a:blip r:embed="rId2"/>
              <a:stretch>
                <a:fillRect l="-103550" r="-103550"/>
              </a:stretch>
            </a:blipFill>
          </p:spPr>
          <p:txBody>
            <a:bodyPr/>
            <a:lstStyle/>
            <a:p>
              <a:endParaRPr lang="en-US"/>
            </a:p>
          </p:txBody>
        </p:sp>
      </p:grpSp>
      <p:sp>
        <p:nvSpPr>
          <p:cNvPr id="4" name="TextBox 4"/>
          <p:cNvSpPr txBox="1"/>
          <p:nvPr/>
        </p:nvSpPr>
        <p:spPr>
          <a:xfrm>
            <a:off x="2787214" y="2113960"/>
            <a:ext cx="14472086" cy="675691"/>
          </a:xfrm>
          <a:prstGeom prst="rect">
            <a:avLst/>
          </a:prstGeom>
        </p:spPr>
        <p:txBody>
          <a:bodyPr lIns="0" tIns="0" rIns="0" bIns="0" rtlCol="0" anchor="t">
            <a:spAutoFit/>
          </a:bodyPr>
          <a:lstStyle/>
          <a:p>
            <a:pPr algn="ctr">
              <a:lnSpc>
                <a:spcPts val="5149"/>
              </a:lnSpc>
            </a:pPr>
            <a:r>
              <a:rPr lang="en-US" sz="4100" b="1" spc="385">
                <a:solidFill>
                  <a:srgbClr val="6ABB43"/>
                </a:solidFill>
                <a:latin typeface="Poppins Bold"/>
                <a:ea typeface="Poppins Bold"/>
                <a:cs typeface="Poppins Bold"/>
                <a:sym typeface="Poppins Bold"/>
              </a:rPr>
              <a:t>Roles of Virtualization in E-waste Reduction </a:t>
            </a:r>
          </a:p>
        </p:txBody>
      </p:sp>
      <p:grpSp>
        <p:nvGrpSpPr>
          <p:cNvPr id="5" name="Group 5"/>
          <p:cNvGrpSpPr/>
          <p:nvPr/>
        </p:nvGrpSpPr>
        <p:grpSpPr>
          <a:xfrm>
            <a:off x="3200400" y="3495053"/>
            <a:ext cx="8991600" cy="5943600"/>
            <a:chOff x="0" y="0"/>
            <a:chExt cx="2084578" cy="1359998"/>
          </a:xfrm>
        </p:grpSpPr>
        <p:sp>
          <p:nvSpPr>
            <p:cNvPr id="6" name="Freeform 6"/>
            <p:cNvSpPr/>
            <p:nvPr/>
          </p:nvSpPr>
          <p:spPr>
            <a:xfrm>
              <a:off x="0" y="0"/>
              <a:ext cx="2084578" cy="1359998"/>
            </a:xfrm>
            <a:custGeom>
              <a:avLst/>
              <a:gdLst/>
              <a:ahLst/>
              <a:cxnLst/>
              <a:rect l="l" t="t" r="r" b="b"/>
              <a:pathLst>
                <a:path w="2084578" h="1359998">
                  <a:moveTo>
                    <a:pt x="10760" y="0"/>
                  </a:moveTo>
                  <a:lnTo>
                    <a:pt x="2073819" y="0"/>
                  </a:lnTo>
                  <a:cubicBezTo>
                    <a:pt x="2076672" y="0"/>
                    <a:pt x="2079409" y="1134"/>
                    <a:pt x="2081427" y="3151"/>
                  </a:cubicBezTo>
                  <a:cubicBezTo>
                    <a:pt x="2083445" y="5169"/>
                    <a:pt x="2084578" y="7906"/>
                    <a:pt x="2084578" y="10760"/>
                  </a:cubicBezTo>
                  <a:lnTo>
                    <a:pt x="2084578" y="1349238"/>
                  </a:lnTo>
                  <a:cubicBezTo>
                    <a:pt x="2084578" y="1355181"/>
                    <a:pt x="2079761" y="1359998"/>
                    <a:pt x="2073819" y="1359998"/>
                  </a:cubicBezTo>
                  <a:lnTo>
                    <a:pt x="10760" y="1359998"/>
                  </a:lnTo>
                  <a:cubicBezTo>
                    <a:pt x="4817" y="1359998"/>
                    <a:pt x="0" y="1355181"/>
                    <a:pt x="0" y="1349238"/>
                  </a:cubicBezTo>
                  <a:lnTo>
                    <a:pt x="0" y="10760"/>
                  </a:lnTo>
                  <a:cubicBezTo>
                    <a:pt x="0" y="4817"/>
                    <a:pt x="4817" y="0"/>
                    <a:pt x="10760" y="0"/>
                  </a:cubicBezTo>
                  <a:close/>
                </a:path>
              </a:pathLst>
            </a:custGeom>
            <a:gradFill rotWithShape="1">
              <a:gsLst>
                <a:gs pos="0">
                  <a:srgbClr val="2B2B2B">
                    <a:alpha val="10000"/>
                  </a:srgbClr>
                </a:gs>
                <a:gs pos="100000">
                  <a:srgbClr val="69BC46">
                    <a:alpha val="10000"/>
                  </a:srgbClr>
                </a:gs>
              </a:gsLst>
              <a:lin ang="2700000"/>
            </a:gradFill>
          </p:spPr>
          <p:txBody>
            <a:bodyPr/>
            <a:lstStyle/>
            <a:p>
              <a:endParaRPr lang="en-US"/>
            </a:p>
          </p:txBody>
        </p:sp>
        <p:sp>
          <p:nvSpPr>
            <p:cNvPr id="7" name="TextBox 7"/>
            <p:cNvSpPr txBox="1"/>
            <p:nvPr/>
          </p:nvSpPr>
          <p:spPr>
            <a:xfrm>
              <a:off x="0" y="-47625"/>
              <a:ext cx="2084578" cy="1407623"/>
            </a:xfrm>
            <a:prstGeom prst="rect">
              <a:avLst/>
            </a:prstGeom>
          </p:spPr>
          <p:txBody>
            <a:bodyPr lIns="50800" tIns="50800" rIns="50800" bIns="50800" rtlCol="0" anchor="ctr"/>
            <a:lstStyle/>
            <a:p>
              <a:pPr algn="ctr">
                <a:lnSpc>
                  <a:spcPts val="3463"/>
                </a:lnSpc>
              </a:pPr>
              <a:endParaRPr/>
            </a:p>
          </p:txBody>
        </p:sp>
      </p:grpSp>
      <p:sp>
        <p:nvSpPr>
          <p:cNvPr id="8" name="TextBox 8"/>
          <p:cNvSpPr txBox="1"/>
          <p:nvPr/>
        </p:nvSpPr>
        <p:spPr>
          <a:xfrm>
            <a:off x="3200400" y="1121149"/>
            <a:ext cx="4341900" cy="1005078"/>
          </a:xfrm>
          <a:prstGeom prst="rect">
            <a:avLst/>
          </a:prstGeom>
        </p:spPr>
        <p:txBody>
          <a:bodyPr lIns="0" tIns="0" rIns="0" bIns="0" rtlCol="0" anchor="t">
            <a:spAutoFit/>
          </a:bodyPr>
          <a:lstStyle/>
          <a:p>
            <a:pPr algn="l">
              <a:lnSpc>
                <a:spcPts val="7536"/>
              </a:lnSpc>
            </a:pPr>
            <a:r>
              <a:rPr lang="en-US" sz="6000" b="1" spc="564" dirty="0">
                <a:solidFill>
                  <a:srgbClr val="000000"/>
                </a:solidFill>
                <a:latin typeface="Poppins Bold"/>
                <a:ea typeface="Poppins Bold"/>
                <a:cs typeface="Poppins Bold"/>
                <a:sym typeface="Poppins Bold"/>
              </a:rPr>
              <a:t>FINDINGS</a:t>
            </a:r>
          </a:p>
        </p:txBody>
      </p:sp>
      <p:sp>
        <p:nvSpPr>
          <p:cNvPr id="9" name="TextBox 9"/>
          <p:cNvSpPr txBox="1"/>
          <p:nvPr/>
        </p:nvSpPr>
        <p:spPr>
          <a:xfrm>
            <a:off x="3843605" y="3767855"/>
            <a:ext cx="7662595" cy="4623445"/>
          </a:xfrm>
          <a:prstGeom prst="rect">
            <a:avLst/>
          </a:prstGeom>
        </p:spPr>
        <p:txBody>
          <a:bodyPr wrap="square" lIns="0" tIns="0" rIns="0" bIns="0" rtlCol="0" anchor="t">
            <a:spAutoFit/>
          </a:bodyPr>
          <a:lstStyle/>
          <a:p>
            <a:pPr marL="1141481" lvl="1" indent="-742950" algn="l">
              <a:lnSpc>
                <a:spcPts val="5168"/>
              </a:lnSpc>
              <a:buFont typeface="+mj-lt"/>
              <a:buAutoNum type="arabicPeriod"/>
            </a:pPr>
            <a:r>
              <a:rPr lang="en-US" sz="3691" dirty="0">
                <a:solidFill>
                  <a:srgbClr val="000000"/>
                </a:solidFill>
                <a:latin typeface="Canva Sans"/>
                <a:ea typeface="Canva Sans"/>
                <a:cs typeface="Canva Sans"/>
                <a:sym typeface="Canva Sans"/>
              </a:rPr>
              <a:t>Hardware Virtualization</a:t>
            </a:r>
          </a:p>
          <a:p>
            <a:pPr marL="1141481" lvl="1" indent="-742950" algn="l">
              <a:lnSpc>
                <a:spcPts val="5168"/>
              </a:lnSpc>
              <a:buFont typeface="+mj-lt"/>
              <a:buAutoNum type="arabicPeriod"/>
            </a:pPr>
            <a:r>
              <a:rPr lang="en-US" sz="3691" dirty="0">
                <a:solidFill>
                  <a:srgbClr val="000000"/>
                </a:solidFill>
                <a:latin typeface="Canva Sans"/>
                <a:ea typeface="Canva Sans"/>
                <a:cs typeface="Canva Sans"/>
                <a:sym typeface="Canva Sans"/>
              </a:rPr>
              <a:t>Software</a:t>
            </a:r>
          </a:p>
          <a:p>
            <a:pPr marL="1141481" lvl="1" indent="-742950" algn="l">
              <a:lnSpc>
                <a:spcPts val="5168"/>
              </a:lnSpc>
              <a:buFont typeface="+mj-lt"/>
              <a:buAutoNum type="arabicPeriod"/>
            </a:pPr>
            <a:r>
              <a:rPr lang="en-US" sz="3691" dirty="0">
                <a:solidFill>
                  <a:srgbClr val="000000"/>
                </a:solidFill>
                <a:latin typeface="Canva Sans"/>
                <a:ea typeface="Canva Sans"/>
                <a:cs typeface="Canva Sans"/>
                <a:sym typeface="Canva Sans"/>
              </a:rPr>
              <a:t>Memory</a:t>
            </a:r>
          </a:p>
          <a:p>
            <a:pPr marL="1141481" lvl="1" indent="-742950" algn="l">
              <a:lnSpc>
                <a:spcPts val="5168"/>
              </a:lnSpc>
              <a:buFont typeface="+mj-lt"/>
              <a:buAutoNum type="arabicPeriod"/>
            </a:pPr>
            <a:r>
              <a:rPr lang="en-US" sz="3691" dirty="0">
                <a:solidFill>
                  <a:srgbClr val="000000"/>
                </a:solidFill>
                <a:latin typeface="Canva Sans"/>
                <a:ea typeface="Canva Sans"/>
                <a:cs typeface="Canva Sans"/>
                <a:sym typeface="Canva Sans"/>
              </a:rPr>
              <a:t>Storage </a:t>
            </a:r>
          </a:p>
          <a:p>
            <a:pPr marL="1141481" lvl="1" indent="-742950" algn="l">
              <a:lnSpc>
                <a:spcPts val="5168"/>
              </a:lnSpc>
              <a:buFont typeface="+mj-lt"/>
              <a:buAutoNum type="arabicPeriod"/>
            </a:pPr>
            <a:r>
              <a:rPr lang="en-US" sz="3691" dirty="0">
                <a:solidFill>
                  <a:srgbClr val="000000"/>
                </a:solidFill>
                <a:latin typeface="Canva Sans"/>
                <a:ea typeface="Canva Sans"/>
                <a:cs typeface="Canva Sans"/>
                <a:sym typeface="Canva Sans"/>
              </a:rPr>
              <a:t>Data </a:t>
            </a:r>
          </a:p>
          <a:p>
            <a:pPr marL="1141481" lvl="1" indent="-742950" algn="l">
              <a:lnSpc>
                <a:spcPts val="5168"/>
              </a:lnSpc>
              <a:buFont typeface="+mj-lt"/>
              <a:buAutoNum type="arabicPeriod"/>
            </a:pPr>
            <a:r>
              <a:rPr lang="en-US" sz="3691" dirty="0">
                <a:solidFill>
                  <a:srgbClr val="000000"/>
                </a:solidFill>
                <a:latin typeface="Canva Sans"/>
                <a:ea typeface="Canva Sans"/>
                <a:cs typeface="Canva Sans"/>
                <a:sym typeface="Canva Sans"/>
              </a:rPr>
              <a:t>Network</a:t>
            </a:r>
          </a:p>
          <a:p>
            <a:pPr marL="1141481" lvl="1" indent="-742950" algn="l">
              <a:lnSpc>
                <a:spcPts val="5168"/>
              </a:lnSpc>
              <a:buFont typeface="+mj-lt"/>
              <a:buAutoNum type="arabicPeriod"/>
            </a:pPr>
            <a:r>
              <a:rPr lang="en-US" sz="3691" dirty="0">
                <a:solidFill>
                  <a:srgbClr val="000000"/>
                </a:solidFill>
                <a:latin typeface="Canva Sans"/>
                <a:ea typeface="Canva Sans"/>
                <a:cs typeface="Canva Sans"/>
                <a:sym typeface="Canva Sans"/>
              </a:rPr>
              <a:t>Desktop</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wipe(down)">
                                      <p:cBhvr>
                                        <p:cTn id="7" dur="500"/>
                                        <p:tgtEl>
                                          <p:spTgt spid="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wipe(down)">
                                      <p:cBhvr>
                                        <p:cTn id="12" dur="500"/>
                                        <p:tgtEl>
                                          <p:spTgt spid="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9">
                                            <p:txEl>
                                              <p:pRg st="2" end="2"/>
                                            </p:txEl>
                                          </p:spTgt>
                                        </p:tgtEl>
                                        <p:attrNameLst>
                                          <p:attrName>style.visibility</p:attrName>
                                        </p:attrNameLst>
                                      </p:cBhvr>
                                      <p:to>
                                        <p:strVal val="visible"/>
                                      </p:to>
                                    </p:set>
                                    <p:animEffect transition="in" filter="wipe(down)">
                                      <p:cBhvr>
                                        <p:cTn id="17" dur="500"/>
                                        <p:tgtEl>
                                          <p:spTgt spid="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9">
                                            <p:txEl>
                                              <p:pRg st="3" end="3"/>
                                            </p:txEl>
                                          </p:spTgt>
                                        </p:tgtEl>
                                        <p:attrNameLst>
                                          <p:attrName>style.visibility</p:attrName>
                                        </p:attrNameLst>
                                      </p:cBhvr>
                                      <p:to>
                                        <p:strVal val="visible"/>
                                      </p:to>
                                    </p:set>
                                    <p:animEffect transition="in" filter="wipe(down)">
                                      <p:cBhvr>
                                        <p:cTn id="22" dur="500"/>
                                        <p:tgtEl>
                                          <p:spTgt spid="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9">
                                            <p:txEl>
                                              <p:pRg st="4" end="4"/>
                                            </p:txEl>
                                          </p:spTgt>
                                        </p:tgtEl>
                                        <p:attrNameLst>
                                          <p:attrName>style.visibility</p:attrName>
                                        </p:attrNameLst>
                                      </p:cBhvr>
                                      <p:to>
                                        <p:strVal val="visible"/>
                                      </p:to>
                                    </p:set>
                                    <p:animEffect transition="in" filter="wipe(down)">
                                      <p:cBhvr>
                                        <p:cTn id="27" dur="500"/>
                                        <p:tgtEl>
                                          <p:spTgt spid="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9">
                                            <p:txEl>
                                              <p:pRg st="5" end="5"/>
                                            </p:txEl>
                                          </p:spTgt>
                                        </p:tgtEl>
                                        <p:attrNameLst>
                                          <p:attrName>style.visibility</p:attrName>
                                        </p:attrNameLst>
                                      </p:cBhvr>
                                      <p:to>
                                        <p:strVal val="visible"/>
                                      </p:to>
                                    </p:set>
                                    <p:animEffect transition="in" filter="wipe(down)">
                                      <p:cBhvr>
                                        <p:cTn id="32" dur="500"/>
                                        <p:tgtEl>
                                          <p:spTgt spid="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9">
                                            <p:txEl>
                                              <p:pRg st="6" end="6"/>
                                            </p:txEl>
                                          </p:spTgt>
                                        </p:tgtEl>
                                        <p:attrNameLst>
                                          <p:attrName>style.visibility</p:attrName>
                                        </p:attrNameLst>
                                      </p:cBhvr>
                                      <p:to>
                                        <p:strVal val="visible"/>
                                      </p:to>
                                    </p:set>
                                    <p:animEffect transition="in" filter="wipe(down)">
                                      <p:cBhvr>
                                        <p:cTn id="37" dur="500"/>
                                        <p:tgtEl>
                                          <p:spTgt spid="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84</TotalTime>
  <Words>468</Words>
  <Application>Microsoft Office PowerPoint</Application>
  <PresentationFormat>Custom</PresentationFormat>
  <Paragraphs>77</Paragraphs>
  <Slides>14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Canva Sans</vt:lpstr>
      <vt:lpstr>Arial</vt:lpstr>
      <vt:lpstr>Calibri</vt:lpstr>
      <vt:lpstr>Poppins Bold</vt:lpstr>
      <vt:lpstr>Montserrat</vt:lpstr>
      <vt:lpstr>Montserrat Italics</vt:lpstr>
      <vt:lpstr>Canva Sans Italics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Computing</dc:title>
  <cp:lastModifiedBy>Samikshya Malla</cp:lastModifiedBy>
  <cp:revision>5</cp:revision>
  <dcterms:created xsi:type="dcterms:W3CDTF">2006-08-16T00:00:00Z</dcterms:created>
  <dcterms:modified xsi:type="dcterms:W3CDTF">2025-03-16T12:35:22Z</dcterms:modified>
  <dc:identifier>DAGhuNKp3dY</dc:identifier>
</cp:coreProperties>
</file>

<file path=docProps/thumbnail.jpeg>
</file>